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rawings/drawing5.xml" ContentType="application/vnd.openxmlformats-officedocument.drawingml.chartshapes+xml"/>
  <Override PartName="/ppt/charts/chart12.xml" ContentType="application/vnd.openxmlformats-officedocument.drawingml.chart+xml"/>
  <Override PartName="/ppt/theme/themeOverride4.xml" ContentType="application/vnd.openxmlformats-officedocument.themeOverride+xml"/>
  <Override PartName="/ppt/drawings/drawing6.xml" ContentType="application/vnd.openxmlformats-officedocument.drawingml.chartshapes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1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9.xml" ContentType="application/vnd.openxmlformats-officedocument.drawingml.chart+xml"/>
  <Override PartName="/ppt/drawings/drawing7.xml" ContentType="application/vnd.openxmlformats-officedocument.drawingml.chartshapes+xml"/>
  <Override PartName="/ppt/charts/chart20.xml" ContentType="application/vnd.openxmlformats-officedocument.drawingml.chart+xml"/>
  <Override PartName="/ppt/drawings/drawing8.xml" ContentType="application/vnd.openxmlformats-officedocument.drawingml.chartshapes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drawings/drawing9.xml" ContentType="application/vnd.openxmlformats-officedocument.drawingml.chartshapes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drawings/drawing10.xml" ContentType="application/vnd.openxmlformats-officedocument.drawingml.chartshapes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drawings/drawing11.xml" ContentType="application/vnd.openxmlformats-officedocument.drawingml.chartshapes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56" r:id="rId2"/>
    <p:sldMasterId id="2147483828" r:id="rId3"/>
    <p:sldMasterId id="2147483840" r:id="rId4"/>
    <p:sldMasterId id="2147483852" r:id="rId5"/>
    <p:sldMasterId id="2147483888" r:id="rId6"/>
    <p:sldMasterId id="2147483900" r:id="rId7"/>
    <p:sldMasterId id="2147483912" r:id="rId8"/>
    <p:sldMasterId id="2147483924" r:id="rId9"/>
  </p:sldMasterIdLst>
  <p:notesMasterIdLst>
    <p:notesMasterId r:id="rId98"/>
  </p:notesMasterIdLst>
  <p:sldIdLst>
    <p:sldId id="283" r:id="rId10"/>
    <p:sldId id="262" r:id="rId11"/>
    <p:sldId id="282" r:id="rId12"/>
    <p:sldId id="270" r:id="rId13"/>
    <p:sldId id="369" r:id="rId14"/>
    <p:sldId id="265" r:id="rId15"/>
    <p:sldId id="402" r:id="rId16"/>
    <p:sldId id="403" r:id="rId17"/>
    <p:sldId id="404" r:id="rId18"/>
    <p:sldId id="405" r:id="rId19"/>
    <p:sldId id="406" r:id="rId20"/>
    <p:sldId id="407" r:id="rId21"/>
    <p:sldId id="448" r:id="rId22"/>
    <p:sldId id="267" r:id="rId23"/>
    <p:sldId id="449" r:id="rId24"/>
    <p:sldId id="312" r:id="rId25"/>
    <p:sldId id="492" r:id="rId26"/>
    <p:sldId id="493" r:id="rId27"/>
    <p:sldId id="494" r:id="rId28"/>
    <p:sldId id="376" r:id="rId29"/>
    <p:sldId id="456" r:id="rId30"/>
    <p:sldId id="378" r:id="rId31"/>
    <p:sldId id="379" r:id="rId32"/>
    <p:sldId id="460" r:id="rId33"/>
    <p:sldId id="381" r:id="rId34"/>
    <p:sldId id="382" r:id="rId35"/>
    <p:sldId id="383" r:id="rId36"/>
    <p:sldId id="384" r:id="rId37"/>
    <p:sldId id="385" r:id="rId38"/>
    <p:sldId id="386" r:id="rId39"/>
    <p:sldId id="387" r:id="rId40"/>
    <p:sldId id="461" r:id="rId41"/>
    <p:sldId id="389" r:id="rId42"/>
    <p:sldId id="462" r:id="rId43"/>
    <p:sldId id="463" r:id="rId44"/>
    <p:sldId id="392" r:id="rId45"/>
    <p:sldId id="393" r:id="rId46"/>
    <p:sldId id="367" r:id="rId47"/>
    <p:sldId id="368" r:id="rId48"/>
    <p:sldId id="482" r:id="rId49"/>
    <p:sldId id="483" r:id="rId50"/>
    <p:sldId id="484" r:id="rId51"/>
    <p:sldId id="485" r:id="rId52"/>
    <p:sldId id="486" r:id="rId53"/>
    <p:sldId id="487" r:id="rId54"/>
    <p:sldId id="488" r:id="rId55"/>
    <p:sldId id="464" r:id="rId56"/>
    <p:sldId id="465" r:id="rId57"/>
    <p:sldId id="466" r:id="rId58"/>
    <p:sldId id="467" r:id="rId59"/>
    <p:sldId id="468" r:id="rId60"/>
    <p:sldId id="469" r:id="rId61"/>
    <p:sldId id="489" r:id="rId62"/>
    <p:sldId id="490" r:id="rId63"/>
    <p:sldId id="472" r:id="rId64"/>
    <p:sldId id="473" r:id="rId65"/>
    <p:sldId id="474" r:id="rId66"/>
    <p:sldId id="475" r:id="rId67"/>
    <p:sldId id="476" r:id="rId68"/>
    <p:sldId id="477" r:id="rId69"/>
    <p:sldId id="478" r:id="rId70"/>
    <p:sldId id="479" r:id="rId71"/>
    <p:sldId id="480" r:id="rId72"/>
    <p:sldId id="481" r:id="rId73"/>
    <p:sldId id="394" r:id="rId74"/>
    <p:sldId id="395" r:id="rId75"/>
    <p:sldId id="396" r:id="rId76"/>
    <p:sldId id="397" r:id="rId77"/>
    <p:sldId id="398" r:id="rId78"/>
    <p:sldId id="399" r:id="rId79"/>
    <p:sldId id="400" r:id="rId80"/>
    <p:sldId id="401" r:id="rId81"/>
    <p:sldId id="435" r:id="rId82"/>
    <p:sldId id="436" r:id="rId83"/>
    <p:sldId id="437" r:id="rId84"/>
    <p:sldId id="438" r:id="rId85"/>
    <p:sldId id="439" r:id="rId86"/>
    <p:sldId id="440" r:id="rId87"/>
    <p:sldId id="441" r:id="rId88"/>
    <p:sldId id="442" r:id="rId89"/>
    <p:sldId id="443" r:id="rId90"/>
    <p:sldId id="444" r:id="rId91"/>
    <p:sldId id="445" r:id="rId92"/>
    <p:sldId id="446" r:id="rId93"/>
    <p:sldId id="447" r:id="rId94"/>
    <p:sldId id="491" r:id="rId95"/>
    <p:sldId id="457" r:id="rId96"/>
    <p:sldId id="458" r:id="rId97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26" autoAdjust="0"/>
    <p:restoredTop sz="94660"/>
  </p:normalViewPr>
  <p:slideViewPr>
    <p:cSldViewPr>
      <p:cViewPr>
        <p:scale>
          <a:sx n="100" d="100"/>
          <a:sy n="100" d="100"/>
        </p:scale>
        <p:origin x="-50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slide" Target="slides/slide67.xml"/><Relationship Id="rId84" Type="http://schemas.openxmlformats.org/officeDocument/2006/relationships/slide" Target="slides/slide75.xml"/><Relationship Id="rId89" Type="http://schemas.openxmlformats.org/officeDocument/2006/relationships/slide" Target="slides/slide80.xml"/><Relationship Id="rId97" Type="http://schemas.openxmlformats.org/officeDocument/2006/relationships/slide" Target="slides/slide8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slide" Target="slides/slide8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90" Type="http://schemas.openxmlformats.org/officeDocument/2006/relationships/slide" Target="slides/slide81.xml"/><Relationship Id="rId95" Type="http://schemas.openxmlformats.org/officeDocument/2006/relationships/slide" Target="slides/slide86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100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93" Type="http://schemas.openxmlformats.org/officeDocument/2006/relationships/slide" Target="slides/slide84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slide" Target="slides/slide79.xml"/><Relationship Id="rId91" Type="http://schemas.openxmlformats.org/officeDocument/2006/relationships/slide" Target="slides/slide82.xml"/><Relationship Id="rId96" Type="http://schemas.openxmlformats.org/officeDocument/2006/relationships/slide" Target="slides/slide8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94" Type="http://schemas.openxmlformats.org/officeDocument/2006/relationships/slide" Target="slides/slide85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_____Microsoft_Excel12.xlsx"/><Relationship Id="rId1" Type="http://schemas.openxmlformats.org/officeDocument/2006/relationships/themeOverride" Target="../theme/themeOverride4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2;&#1077;&#1088;&#1086;&#1087;&#1088;&#1080;&#1103;&#1090;&#1080;&#1077;%2030%20&#1084;&#1072;&#1088;&#1090;&#1072;%202018%20&#1075;&#1086;&#1076;&#1072;\&#1044;&#1080;&#1072;&#1075;&#1088;&#1072;&#1084;&#1084;&#1099;%20&#1076;&#1083;&#1103;%20&#1086;&#1090;&#1095;&#1077;&#1090;&#1072;%20&#1043;&#1083;&#1072;&#1074;&#1099;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2;&#1077;&#1088;&#1086;&#1087;&#1088;&#1080;&#1103;&#1090;&#1080;&#1077;%2030%20&#1084;&#1072;&#1088;&#1090;&#1072;%202018%20&#1075;&#1086;&#1076;&#1072;\&#1044;&#1080;&#1072;&#1075;&#1088;&#1072;&#1084;&#1084;&#1099;%20&#1076;&#1083;&#1103;%20&#1086;&#1090;&#1095;&#1077;&#1090;&#1072;%20&#1043;&#1083;&#1072;&#1074;&#1099;.xlsx" TargetMode="External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_____Microsoft_Excel25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7.xlsx"/><Relationship Id="rId1" Type="http://schemas.openxmlformats.org/officeDocument/2006/relationships/themeOverride" Target="../theme/themeOverride5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hPercent val="58"/>
      <c:rotY val="44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gradFill rotWithShape="0">
          <a:gsLst>
            <a:gs pos="0">
              <a:srgbClr val="CCFFFF"/>
            </a:gs>
            <a:gs pos="100000">
              <a:srgbClr val="99CCFF"/>
            </a:gs>
          </a:gsLst>
          <a:lin ang="5400000" scaled="1"/>
        </a:gradFill>
        <a:ln w="12700">
          <a:solidFill>
            <a:srgbClr val="808080"/>
          </a:solidFill>
          <a:prstDash val="solid"/>
        </a:ln>
      </c:spPr>
    </c:sideWall>
    <c:backWall>
      <c:thickness val="0"/>
      <c:spPr>
        <a:gradFill rotWithShape="0">
          <a:gsLst>
            <a:gs pos="0">
              <a:srgbClr val="CCFFFF"/>
            </a:gs>
            <a:gs pos="100000">
              <a:srgbClr val="99CCFF"/>
            </a:gs>
          </a:gsLst>
          <a:lin ang="5400000" scaled="1"/>
        </a:gra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111615388354234"/>
          <c:y val="5.4918328540335563E-2"/>
          <c:w val="0.82537559541168481"/>
          <c:h val="0.831658754020203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Численность населения,  человек</c:v>
                </c:pt>
              </c:strCache>
            </c:strRef>
          </c:tx>
          <c:spPr>
            <a:solidFill>
              <a:srgbClr val="008080"/>
            </a:solidFill>
            <a:ln w="12713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Sheet1!$B$1:$C$1</c:f>
              <c:strCache>
                <c:ptCount val="2"/>
                <c:pt idx="0">
                  <c:v>2018 г.</c:v>
                </c:pt>
                <c:pt idx="1">
                  <c:v>2019 г.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63140</c:v>
                </c:pt>
                <c:pt idx="1">
                  <c:v>63947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105065856"/>
        <c:axId val="105100416"/>
        <c:axId val="0"/>
      </c:bar3DChart>
      <c:catAx>
        <c:axId val="105065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51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05100416"/>
        <c:crossesAt val="44000"/>
        <c:auto val="1"/>
        <c:lblAlgn val="ctr"/>
        <c:lblOffset val="100"/>
        <c:tickLblSkip val="1"/>
        <c:tickMarkSkip val="1"/>
        <c:noMultiLvlLbl val="0"/>
      </c:catAx>
      <c:valAx>
        <c:axId val="105100416"/>
        <c:scaling>
          <c:orientation val="minMax"/>
          <c:min val="45000"/>
        </c:scaling>
        <c:delete val="0"/>
        <c:axPos val="l"/>
        <c:majorGridlines>
          <c:spPr>
            <a:ln w="3178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51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05065856"/>
        <c:crosses val="autoZero"/>
        <c:crossBetween val="between"/>
        <c:majorUnit val="2000"/>
        <c:minorUnit val="400"/>
      </c:valAx>
      <c:spPr>
        <a:noFill/>
        <a:ln w="25426">
          <a:noFill/>
        </a:ln>
      </c:spPr>
    </c:plotArea>
    <c:legend>
      <c:legendPos val="r"/>
      <c:layout>
        <c:manualLayout>
          <c:xMode val="edge"/>
          <c:yMode val="edge"/>
          <c:x val="9.1291192767570806E-3"/>
          <c:y val="0.89693792918453807"/>
          <c:w val="0.36601961213181683"/>
          <c:h val="8.8655873582108094E-2"/>
        </c:manualLayout>
      </c:layout>
      <c:overlay val="0"/>
      <c:spPr>
        <a:noFill/>
        <a:ln w="0">
          <a:noFill/>
          <a:prstDash val="solid"/>
        </a:ln>
      </c:spPr>
      <c:txPr>
        <a:bodyPr/>
        <a:lstStyle/>
        <a:p>
          <a:pPr>
            <a:defRPr sz="1056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gradFill rotWithShape="0">
      <a:gsLst>
        <a:gs pos="0">
          <a:srgbClr val="5E9EFF"/>
        </a:gs>
        <a:gs pos="39999">
          <a:srgbClr val="85C2FF"/>
        </a:gs>
        <a:gs pos="70000">
          <a:srgbClr val="C4D6EB"/>
        </a:gs>
        <a:gs pos="100000">
          <a:srgbClr val="FFEBFA"/>
        </a:gs>
      </a:gsLst>
      <a:lin ang="5400000" scaled="0"/>
    </a:gradFill>
    <a:ln>
      <a:noFill/>
    </a:ln>
  </c:spPr>
  <c:txPr>
    <a:bodyPr/>
    <a:lstStyle/>
    <a:p>
      <a:pPr>
        <a:defRPr sz="1201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г.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зерновые и зеронобобовые, 94% к уровню 2018 г.</c:v>
                </c:pt>
                <c:pt idx="1">
                  <c:v>картофель, 92% к уровню 2018 г.</c:v>
                </c:pt>
                <c:pt idx="2">
                  <c:v>овощи открытого грунта, 99% к уровню 2018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23.7</c:v>
                </c:pt>
                <c:pt idx="1">
                  <c:v>246</c:v>
                </c:pt>
                <c:pt idx="2">
                  <c:v>422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 г.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320987654320962E-2"/>
                  <c:y val="-2.806032660894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3950617283950671E-2"/>
                  <c:y val="2.806032660894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0061728395061727E-2"/>
                  <c:y val="2.8060326608944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зерновые и зеронобобовые, 94% к уровню 2018 г.</c:v>
                </c:pt>
                <c:pt idx="1">
                  <c:v>картофель, 92% к уровню 2018 г.</c:v>
                </c:pt>
                <c:pt idx="2">
                  <c:v>овощи открытого грунта, 99% к уровню 2018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22.2</c:v>
                </c:pt>
                <c:pt idx="1">
                  <c:v>225.7</c:v>
                </c:pt>
                <c:pt idx="2">
                  <c:v>415.5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915392"/>
        <c:axId val="40371328"/>
      </c:barChart>
      <c:catAx>
        <c:axId val="31915392"/>
        <c:scaling>
          <c:orientation val="minMax"/>
        </c:scaling>
        <c:delete val="0"/>
        <c:axPos val="b"/>
        <c:majorTickMark val="out"/>
        <c:minorTickMark val="none"/>
        <c:tickLblPos val="nextTo"/>
        <c:crossAx val="40371328"/>
        <c:crosses val="autoZero"/>
        <c:auto val="1"/>
        <c:lblAlgn val="ctr"/>
        <c:lblOffset val="100"/>
        <c:noMultiLvlLbl val="0"/>
      </c:catAx>
      <c:valAx>
        <c:axId val="403713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9153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кол-во субъектов МСП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2039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кол-во субъектов МСП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2107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кол-во субъектов МСП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2172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411136"/>
        <c:axId val="40412672"/>
      </c:barChart>
      <c:catAx>
        <c:axId val="40411136"/>
        <c:scaling>
          <c:orientation val="minMax"/>
        </c:scaling>
        <c:delete val="0"/>
        <c:axPos val="b"/>
        <c:majorTickMark val="out"/>
        <c:minorTickMark val="none"/>
        <c:tickLblPos val="nextTo"/>
        <c:crossAx val="40412672"/>
        <c:crosses val="autoZero"/>
        <c:auto val="1"/>
        <c:lblAlgn val="ctr"/>
        <c:lblOffset val="100"/>
        <c:noMultiLvlLbl val="0"/>
      </c:catAx>
      <c:valAx>
        <c:axId val="404126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04111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2"/>
      <c:rotY val="3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650231124807388"/>
          <c:y val="8.3333333333333343E-2"/>
          <c:w val="0.51463790446841295"/>
          <c:h val="0.76302083333333437"/>
        </c:manualLayout>
      </c:layout>
      <c:pie3DChart>
        <c:varyColors val="1"/>
        <c:ser>
          <c:idx val="0"/>
          <c:order val="0"/>
          <c:spPr>
            <a:gradFill rotWithShape="0">
              <a:gsLst>
                <a:gs pos="0">
                  <a:srgbClr val="993366"/>
                </a:gs>
                <a:gs pos="100000">
                  <a:srgbClr val="FF99CC"/>
                </a:gs>
              </a:gsLst>
              <a:lin ang="0" scaled="1"/>
            </a:gradFill>
            <a:ln w="12654">
              <a:solidFill>
                <a:srgbClr val="000000"/>
              </a:solidFill>
              <a:prstDash val="solid"/>
            </a:ln>
          </c:spPr>
          <c:explosion val="21"/>
          <c:dPt>
            <c:idx val="0"/>
            <c:bubble3D val="0"/>
            <c:spPr>
              <a:gradFill rotWithShape="0">
                <a:gsLst>
                  <a:gs pos="0">
                    <a:srgbClr val="800080"/>
                  </a:gs>
                  <a:gs pos="100000">
                    <a:srgbClr val="800080">
                      <a:gamma/>
                      <a:shade val="66275"/>
                      <a:invGamma/>
                    </a:srgbClr>
                  </a:gs>
                </a:gsLst>
                <a:lin ang="0" scaled="1"/>
              </a:gradFill>
              <a:ln w="12654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  <c:spPr>
              <a:gradFill rotWithShape="0">
                <a:gsLst>
                  <a:gs pos="0">
                    <a:srgbClr val="FF99CC"/>
                  </a:gs>
                  <a:gs pos="100000">
                    <a:srgbClr val="FF99CC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12654">
                <a:solidFill>
                  <a:srgbClr val="000000"/>
                </a:solidFill>
                <a:prstDash val="solid"/>
              </a:ln>
            </c:spPr>
          </c:dPt>
          <c:dPt>
            <c:idx val="2"/>
            <c:bubble3D val="0"/>
            <c:spPr>
              <a:gradFill rotWithShape="0">
                <a:gsLst>
                  <a:gs pos="0">
                    <a:srgbClr val="008000"/>
                  </a:gs>
                  <a:gs pos="100000">
                    <a:srgbClr val="008000">
                      <a:gamma/>
                      <a:shade val="36078"/>
                      <a:invGamma/>
                    </a:srgbClr>
                  </a:gs>
                </a:gsLst>
                <a:lin ang="5400000" scaled="1"/>
              </a:gradFill>
              <a:ln w="12654">
                <a:solidFill>
                  <a:srgbClr val="000000"/>
                </a:solidFill>
                <a:prstDash val="solid"/>
              </a:ln>
            </c:spPr>
          </c:dPt>
          <c:dPt>
            <c:idx val="3"/>
            <c:bubble3D val="0"/>
            <c:spPr>
              <a:gradFill rotWithShape="0">
                <a:gsLst>
                  <a:gs pos="0">
                    <a:srgbClr val="00CCFF"/>
                  </a:gs>
                  <a:gs pos="100000">
                    <a:srgbClr val="00CCFF">
                      <a:gamma/>
                      <a:shade val="66275"/>
                      <a:invGamma/>
                    </a:srgbClr>
                  </a:gs>
                </a:gsLst>
                <a:lin ang="5400000" scaled="1"/>
              </a:gradFill>
              <a:ln w="12654">
                <a:solidFill>
                  <a:srgbClr val="000000"/>
                </a:solidFill>
                <a:prstDash val="solid"/>
              </a:ln>
            </c:spPr>
          </c:dPt>
          <c:dPt>
            <c:idx val="4"/>
            <c:bubble3D val="0"/>
            <c:spPr>
              <a:gradFill rotWithShape="0">
                <a:gsLst>
                  <a:gs pos="0">
                    <a:srgbClr val="9999FF"/>
                  </a:gs>
                  <a:gs pos="100000">
                    <a:srgbClr val="9999FF">
                      <a:gamma/>
                      <a:shade val="56078"/>
                      <a:invGamma/>
                    </a:srgbClr>
                  </a:gs>
                </a:gsLst>
                <a:lin ang="5400000" scaled="1"/>
              </a:gradFill>
              <a:ln w="12654">
                <a:solidFill>
                  <a:srgbClr val="000000"/>
                </a:solidFill>
                <a:prstDash val="solid"/>
              </a:ln>
            </c:spPr>
          </c:dPt>
          <c:dPt>
            <c:idx val="5"/>
            <c:bubble3D val="0"/>
            <c:spPr>
              <a:gradFill rotWithShape="0">
                <a:gsLst>
                  <a:gs pos="100000">
                    <a:srgbClr val="92D050"/>
                  </a:gs>
                  <a:gs pos="100000">
                    <a:srgbClr val="FF99CC"/>
                  </a:gs>
                </a:gsLst>
                <a:lin ang="0" scaled="1"/>
              </a:gradFill>
              <a:ln w="12654">
                <a:solidFill>
                  <a:srgbClr val="000000"/>
                </a:solidFill>
                <a:prstDash val="solid"/>
              </a:ln>
            </c:spPr>
          </c:dPt>
          <c:cat>
            <c:strRef>
              <c:f>Sheet1!$B$1:$G$1</c:f>
              <c:strCache>
                <c:ptCount val="6"/>
                <c:pt idx="0">
                  <c:v>Оптовая и розничная торговля</c:v>
                </c:pt>
                <c:pt idx="1">
                  <c:v>Транспортировка и хранение</c:v>
                </c:pt>
                <c:pt idx="2">
                  <c:v>Промышленность</c:v>
                </c:pt>
                <c:pt idx="3">
                  <c:v>Строительство</c:v>
                </c:pt>
                <c:pt idx="4">
                  <c:v>Сельское хозяйство</c:v>
                </c:pt>
                <c:pt idx="5">
                  <c:v>Прочие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40.300000000000011</c:v>
                </c:pt>
                <c:pt idx="1">
                  <c:v>17.8</c:v>
                </c:pt>
                <c:pt idx="2">
                  <c:v>7.1</c:v>
                </c:pt>
                <c:pt idx="3">
                  <c:v>9.6</c:v>
                </c:pt>
                <c:pt idx="4">
                  <c:v>4.2</c:v>
                </c:pt>
                <c:pt idx="5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gradFill rotWithShape="0">
          <a:gsLst>
            <a:gs pos="0">
              <a:srgbClr val="FFFFCC"/>
            </a:gs>
            <a:gs pos="100000">
              <a:srgbClr val="FFFFCC">
                <a:gamma/>
                <a:shade val="60000"/>
                <a:invGamma/>
              </a:srgbClr>
            </a:gs>
          </a:gsLst>
          <a:lin ang="5400000" scaled="1"/>
        </a:gradFill>
        <a:ln w="12654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0015414991555067"/>
          <c:y val="0.87499993129131171"/>
          <c:w val="0.81818191910301263"/>
          <c:h val="0.12500006870868868"/>
        </c:manualLayout>
      </c:layout>
      <c:overlay val="0"/>
      <c:spPr>
        <a:solidFill>
          <a:srgbClr val="FFFFFF"/>
        </a:solidFill>
        <a:ln w="3163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gradFill>
      <a:gsLst>
        <a:gs pos="0">
          <a:srgbClr val="5E9EFF"/>
        </a:gs>
        <a:gs pos="39999">
          <a:srgbClr val="85C2FF"/>
        </a:gs>
        <a:gs pos="70000">
          <a:srgbClr val="C4D6EB"/>
        </a:gs>
        <a:gs pos="100000">
          <a:srgbClr val="FFEBFA"/>
        </a:gs>
      </a:gsLst>
      <a:lin ang="5400000" scaled="0"/>
    </a:gradFill>
    <a:ln w="12654">
      <a:solidFill>
        <a:srgbClr val="C0C0C0"/>
      </a:solidFill>
      <a:prstDash val="solid"/>
    </a:ln>
  </c:spPr>
  <c:txPr>
    <a:bodyPr/>
    <a:lstStyle/>
    <a:p>
      <a:pPr>
        <a:defRPr sz="1769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  <c:userShapes r:id="rId3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2018, млн. руб.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Смоленский район занимает второе место по объему инвестиций после города Смоленска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4981.67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2019, млн. руб.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Смоленский район занимает второе место по объему инвестиций после города Смоленска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5680.34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0552320"/>
        <c:axId val="40553856"/>
      </c:barChart>
      <c:catAx>
        <c:axId val="405523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  <c:crossAx val="40553856"/>
        <c:crosses val="autoZero"/>
        <c:auto val="1"/>
        <c:lblAlgn val="ctr"/>
        <c:lblOffset val="100"/>
        <c:noMultiLvlLbl val="0"/>
      </c:catAx>
      <c:valAx>
        <c:axId val="405538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05523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3296823228791681E-2"/>
          <c:y val="3.8396631612629302E-2"/>
          <c:w val="0.74569865719868789"/>
          <c:h val="0.8633725178603294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0374664252991498E-2"/>
                  <c:y val="0.107454264634393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785138719414013E-2"/>
                  <c:y val="8.30328408538500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374664252991498E-2"/>
                  <c:y val="1.9537139024435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Доходы, млн. руб</c:v>
                </c:pt>
                <c:pt idx="1">
                  <c:v>Расходы, млн. руб</c:v>
                </c:pt>
                <c:pt idx="2">
                  <c:v>Профицит, млн. руб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874.1</c:v>
                </c:pt>
                <c:pt idx="1">
                  <c:v>863.6</c:v>
                </c:pt>
                <c:pt idx="2">
                  <c:v>10.5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год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0374664252991498E-2"/>
                  <c:y val="8.30328408538500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9267233612698498E-2"/>
                  <c:y val="9.03592679880131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374664252991498E-2"/>
                  <c:y val="2.19792814024896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>
                        <a:lumMod val="9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Доходы, млн. руб</c:v>
                </c:pt>
                <c:pt idx="1">
                  <c:v>Расходы, млн. руб</c:v>
                </c:pt>
                <c:pt idx="2">
                  <c:v>Профицит, млн. руб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826.5</c:v>
                </c:pt>
                <c:pt idx="1">
                  <c:v>826.4</c:v>
                </c:pt>
                <c:pt idx="2">
                  <c:v>0.10000000000002274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40614528"/>
        <c:axId val="40628608"/>
        <c:axId val="40542656"/>
      </c:bar3DChart>
      <c:catAx>
        <c:axId val="406145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0628608"/>
        <c:crosses val="autoZero"/>
        <c:auto val="1"/>
        <c:lblAlgn val="ctr"/>
        <c:lblOffset val="100"/>
        <c:noMultiLvlLbl val="0"/>
      </c:catAx>
      <c:valAx>
        <c:axId val="406286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0614528"/>
        <c:crosses val="autoZero"/>
        <c:crossBetween val="between"/>
      </c:valAx>
      <c:serAx>
        <c:axId val="405426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0628608"/>
        <c:crosses val="autoZero"/>
      </c:serAx>
    </c:plotArea>
    <c:legend>
      <c:legendPos val="r"/>
      <c:layout>
        <c:manualLayout>
          <c:xMode val="edge"/>
          <c:yMode val="edge"/>
          <c:x val="5.8342840524722273E-2"/>
          <c:y val="0.91460135775424434"/>
          <c:w val="0.49702869148992829"/>
          <c:h val="7.6832106749696982E-2"/>
        </c:manualLayout>
      </c:layout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ДОХОДЫ,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2019г. </a:t>
            </a:r>
          </a:p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(млн. руб.)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1561664844300696"/>
          <c:y val="1.6156293091617271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250777691367641E-2"/>
          <c:y val="0"/>
          <c:w val="0.92681143067437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2019г.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33CCCC"/>
              </a:solidFill>
            </c:spPr>
          </c:dPt>
          <c:dPt>
            <c:idx val="3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5.8852641049003708E-2"/>
                  <c:y val="-1.394657129599980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152447509492829E-4"/>
                  <c:y val="-7.352410189717487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1.038977695288759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Налоговые доходы</c:v>
                </c:pt>
                <c:pt idx="1">
                  <c:v>Акцизы</c:v>
                </c:pt>
                <c:pt idx="2">
                  <c:v>Неналоговые доходы</c:v>
                </c:pt>
                <c:pt idx="3">
                  <c:v>Безвозмездные поступления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241.9</c:v>
                </c:pt>
                <c:pt idx="1">
                  <c:v>10.9</c:v>
                </c:pt>
                <c:pt idx="2">
                  <c:v>45.9</c:v>
                </c:pt>
                <c:pt idx="3">
                  <c:v>575.4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1.1672547427917096E-2"/>
          <c:y val="0.79496457093002737"/>
          <c:w val="0.95782274191756456"/>
          <c:h val="0.18404041707784125"/>
        </c:manualLayout>
      </c:layout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dirty="0"/>
              <a:t>РАСХОДЫ, 2019г</a:t>
            </a:r>
            <a:r>
              <a:rPr lang="ru-RU" dirty="0" smtClean="0"/>
              <a:t>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60" b="1" i="0" u="none" strike="noStrike" kern="1200" baseline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800" b="1" i="0" baseline="0" dirty="0" smtClean="0">
                <a:effectLst/>
              </a:rPr>
              <a:t>(млн. руб.)</a:t>
            </a:r>
            <a:endParaRPr lang="ru-RU" dirty="0" smtClean="0">
              <a:effectLst/>
            </a:endParaRPr>
          </a:p>
        </c:rich>
      </c:tx>
      <c:layout>
        <c:manualLayout>
          <c:xMode val="edge"/>
          <c:yMode val="edge"/>
          <c:x val="0.24453938765719718"/>
          <c:y val="9.2696159021517829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439562386548889E-2"/>
          <c:y val="1.851183201866459E-2"/>
          <c:w val="0.83287873030589055"/>
          <c:h val="0.905608356177479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РАСХОДЫ, 2018г.</c:v>
                </c:pt>
              </c:strCache>
            </c:strRef>
          </c:tx>
          <c:dPt>
            <c:idx val="0"/>
            <c:bubble3D val="0"/>
            <c:spPr>
              <a:solidFill>
                <a:srgbClr val="92D050"/>
              </a:solidFill>
            </c:spPr>
          </c:dPt>
          <c:dPt>
            <c:idx val="1"/>
            <c:bubble3D val="0"/>
            <c:spPr>
              <a:solidFill>
                <a:srgbClr val="FFC000"/>
              </a:solidFill>
            </c:spPr>
          </c:dPt>
          <c:dPt>
            <c:idx val="2"/>
            <c:bubble3D val="0"/>
            <c:spPr>
              <a:solidFill>
                <a:srgbClr val="FF00FF"/>
              </a:solidFill>
            </c:spPr>
          </c:dPt>
          <c:dPt>
            <c:idx val="3"/>
            <c:bubble3D val="0"/>
            <c:spPr>
              <a:solidFill>
                <a:srgbClr val="33CCCC"/>
              </a:solidFill>
            </c:spPr>
          </c:dPt>
          <c:dPt>
            <c:idx val="5"/>
            <c:bubble3D val="0"/>
            <c:spPr>
              <a:solidFill>
                <a:srgbClr val="FFFF00"/>
              </a:solidFill>
            </c:spPr>
          </c:dPt>
          <c:dPt>
            <c:idx val="6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7"/>
            <c:bubble3D val="0"/>
            <c:spPr>
              <a:solidFill>
                <a:srgbClr val="FFFF00"/>
              </a:solidFill>
            </c:spPr>
          </c:dPt>
          <c:dPt>
            <c:idx val="8"/>
            <c:bubble3D val="0"/>
            <c:spPr>
              <a:solidFill>
                <a:srgbClr val="FF0000"/>
              </a:solidFill>
            </c:spPr>
          </c:dPt>
          <c:dPt>
            <c:idx val="9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layout>
                <c:manualLayout>
                  <c:x val="-0.24872828898177313"/>
                  <c:y val="-8.635248538276109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7304981637965129E-2"/>
                  <c:y val="-2.471897573907142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3.501854896368451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6794653075005603E-2"/>
                  <c:y val="-1.235957632614463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8.7544976504686286E-3"/>
                  <c:y val="-3.97457453047852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7.915641961950633E-3"/>
                  <c:y val="-5.756837741542927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751212652368531E-3"/>
                  <c:y val="-4.926487496221346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6.8358715552371101E-3"/>
                  <c:y val="-2.7639209338497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5.0463944694360351E-2"/>
                  <c:y val="-2.252236831566518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6.2360701169975177E-2"/>
                  <c:y val="-1.85392318043035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5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Лист1!$A$2:$A$11</c:f>
              <c:strCache>
                <c:ptCount val="10"/>
                <c:pt idx="0">
                  <c:v>Образование</c:v>
                </c:pt>
                <c:pt idx="1">
                  <c:v>Культура</c:v>
                </c:pt>
                <c:pt idx="2">
                  <c:v>Общегосударственные вопросы</c:v>
                </c:pt>
                <c:pt idx="3">
                  <c:v>Национальная экономика</c:v>
                </c:pt>
                <c:pt idx="4">
                  <c:v>Дорожный фонд</c:v>
                </c:pt>
                <c:pt idx="5">
                  <c:v>ЖКХ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муниципального долга</c:v>
                </c:pt>
                <c:pt idx="9">
                  <c:v>Межбюджетные трансферты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527.79999999999995</c:v>
                </c:pt>
                <c:pt idx="1">
                  <c:v>59.2</c:v>
                </c:pt>
                <c:pt idx="2">
                  <c:v>94.4</c:v>
                </c:pt>
                <c:pt idx="3">
                  <c:v>5.3</c:v>
                </c:pt>
                <c:pt idx="4">
                  <c:v>31.5</c:v>
                </c:pt>
                <c:pt idx="5">
                  <c:v>1.6</c:v>
                </c:pt>
                <c:pt idx="6">
                  <c:v>67.599999999999994</c:v>
                </c:pt>
                <c:pt idx="7">
                  <c:v>13.6</c:v>
                </c:pt>
                <c:pt idx="8">
                  <c:v>1.8</c:v>
                </c:pt>
                <c:pt idx="9">
                  <c:v>60.8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 год</c:v>
                </c:pt>
              </c:strCache>
            </c:strRef>
          </c:tx>
          <c:cat>
            <c:strRef>
              <c:f>Лист1!$A$2:$A$11</c:f>
              <c:strCache>
                <c:ptCount val="10"/>
                <c:pt idx="0">
                  <c:v>Образование</c:v>
                </c:pt>
                <c:pt idx="1">
                  <c:v>Культура</c:v>
                </c:pt>
                <c:pt idx="2">
                  <c:v>Общегосударственные вопросы</c:v>
                </c:pt>
                <c:pt idx="3">
                  <c:v>Национальная экономика</c:v>
                </c:pt>
                <c:pt idx="4">
                  <c:v>Дорожный фонд</c:v>
                </c:pt>
                <c:pt idx="5">
                  <c:v>ЖКХ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муниципального долга</c:v>
                </c:pt>
                <c:pt idx="9">
                  <c:v>Межбюджетные трансферты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 год</c:v>
                </c:pt>
              </c:strCache>
            </c:strRef>
          </c:tx>
          <c:cat>
            <c:strRef>
              <c:f>Лист1!$A$2:$A$11</c:f>
              <c:strCache>
                <c:ptCount val="10"/>
                <c:pt idx="0">
                  <c:v>Образование</c:v>
                </c:pt>
                <c:pt idx="1">
                  <c:v>Культура</c:v>
                </c:pt>
                <c:pt idx="2">
                  <c:v>Общегосударственные вопросы</c:v>
                </c:pt>
                <c:pt idx="3">
                  <c:v>Национальная экономика</c:v>
                </c:pt>
                <c:pt idx="4">
                  <c:v>Дорожный фонд</c:v>
                </c:pt>
                <c:pt idx="5">
                  <c:v>ЖКХ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муниципального долга</c:v>
                </c:pt>
                <c:pt idx="9">
                  <c:v>Межбюджетные трансферты</c:v>
                </c:pt>
              </c:strCache>
            </c:strRef>
          </c:cat>
          <c:val>
            <c:numRef>
              <c:f>Лист1!$D$2:$D$11</c:f>
              <c:numCache>
                <c:formatCode>General</c:formatCode>
                <c:ptCount val="10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3.3732517803954257E-3"/>
          <c:y val="0.66244900437419107"/>
          <c:w val="0.93741538954078463"/>
          <c:h val="0.337550995625809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976453756385375"/>
          <c:y val="9.375028598679936E-3"/>
          <c:w val="0.74903920603674601"/>
          <c:h val="0.7781250000000007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Резервный фонд Смоленской области</c:v>
                </c:pt>
              </c:strCache>
            </c:strRef>
          </c:tx>
          <c:spPr>
            <a:solidFill>
              <a:srgbClr val="92D050"/>
            </a:solidFill>
          </c:spPr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cmpd="sng"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1.2301206498060723E-2"/>
                  <c:y val="-0.32526892927559159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00" b="0" i="0" u="none" strike="noStrike" kern="1200" baseline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500" dirty="0" smtClean="0">
                        <a:latin typeface="Times New Roman" pitchFamily="18" charset="0"/>
                        <a:cs typeface="Times New Roman" pitchFamily="18" charset="0"/>
                      </a:rPr>
                      <a:t>161,0 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00" b="0" i="0" u="none" strike="noStrike" kern="1200" baseline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500" b="0" i="0" baseline="0" dirty="0" smtClean="0">
                        <a:effectLst/>
                        <a:latin typeface="Times New Roman" pitchFamily="18" charset="0"/>
                        <a:cs typeface="Times New Roman" pitchFamily="18" charset="0"/>
                      </a:rPr>
                      <a:t>тыс. руб.</a:t>
                    </a:r>
                    <a:endParaRPr lang="ru-RU" sz="1500" dirty="0" smtClean="0">
                      <a:effectLst/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00" b="0" i="0" u="none" strike="noStrike" kern="1200" baseline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endParaRPr lang="en-US" dirty="0"/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26819078083989512"/>
                  <c:y val="0.11874999999999999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00" b="0" i="0" u="none" strike="noStrike" kern="1200" baseline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500" dirty="0" smtClean="0">
                        <a:latin typeface="Times New Roman" pitchFamily="18" charset="0"/>
                        <a:cs typeface="Times New Roman" pitchFamily="18" charset="0"/>
                      </a:rPr>
                      <a:t>6 504,8  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00" b="0" i="0" u="none" strike="noStrike" kern="1200" baseline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r>
                      <a:rPr lang="ru-RU" sz="1500" b="0" i="0" baseline="0" dirty="0" smtClean="0">
                        <a:effectLst/>
                        <a:latin typeface="Times New Roman" pitchFamily="18" charset="0"/>
                        <a:cs typeface="Times New Roman" pitchFamily="18" charset="0"/>
                      </a:rPr>
                      <a:t>тыс. руб.</a:t>
                    </a:r>
                    <a:endParaRPr lang="ru-RU" sz="1500" dirty="0" smtClean="0">
                      <a:effectLst/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00" b="0" i="0" u="none" strike="noStrike" kern="1200" baseline="0">
                        <a:solidFill>
                          <a:srgbClr val="00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defRPr>
                    </a:pPr>
                    <a:endParaRPr lang="en-US" dirty="0"/>
                  </a:p>
                </c:rich>
              </c:tx>
              <c:spPr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20364897106506721"/>
                  <c:y val="4.2496875753098573E-2"/>
                </c:manualLayout>
              </c:layout>
              <c:tx>
                <c:rich>
                  <a:bodyPr/>
                  <a:lstStyle/>
                  <a:p>
                    <a:r>
                      <a:rPr lang="ru-RU" sz="1500" dirty="0" smtClean="0">
                        <a:latin typeface="Times New Roman" pitchFamily="18" charset="0"/>
                        <a:cs typeface="Times New Roman" pitchFamily="18" charset="0"/>
                      </a:rPr>
                      <a:t>24 844,1 </a:t>
                    </a:r>
                  </a:p>
                  <a:p>
                    <a:r>
                      <a:rPr lang="ru-RU" sz="1500" dirty="0" smtClean="0">
                        <a:latin typeface="Times New Roman" pitchFamily="18" charset="0"/>
                        <a:cs typeface="Times New Roman" pitchFamily="18" charset="0"/>
                      </a:rPr>
                      <a:t>тыс. руб.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5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3"/>
                <c:pt idx="0">
                  <c:v>Учреждения культуры и спорта</c:v>
                </c:pt>
                <c:pt idx="1">
                  <c:v>Учреждения образования</c:v>
                </c:pt>
                <c:pt idx="2">
                  <c:v>Администрации сельских поселений Смоленского района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161</c:v>
                </c:pt>
                <c:pt idx="1">
                  <c:v>6504.8000000000011</c:v>
                </c:pt>
                <c:pt idx="2">
                  <c:v>24844.200000000004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8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024400952416213"/>
          <c:y val="0"/>
          <c:w val="0.78467209985152298"/>
          <c:h val="0.986682351896654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1.4422977552170707E-3"/>
                  <c:y val="-2.219520631081788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11463973105578"/>
                      <c:h val="8.7086407941932245E-2"/>
                    </c:manualLayout>
                  </c15:layout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Уведомления о соответствии параметров планируемого строительства или реконструкции объектов ИЖС</c:v>
                </c:pt>
                <c:pt idx="1">
                  <c:v>Уведомления о  несоответствии параметров планируемого строительства или реконструкции объектов ИЖС</c:v>
                </c:pt>
                <c:pt idx="2">
                  <c:v>Уведомления о соответствии построенных объектов ИЖС</c:v>
                </c:pt>
                <c:pt idx="3">
                  <c:v>Уведомления о несоответствии построенных объектов ИЖС</c:v>
                </c:pt>
                <c:pt idx="4">
                  <c:v>Уведомления оставленных без рассмотрения</c:v>
                </c:pt>
                <c:pt idx="5">
                  <c:v>Разрешение на строительство, Разрешения на ввод в эксплуатацию объектов, несвязанных с ИЖС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1197</c:v>
                </c:pt>
                <c:pt idx="1">
                  <c:v>503</c:v>
                </c:pt>
                <c:pt idx="2">
                  <c:v>557</c:v>
                </c:pt>
                <c:pt idx="3">
                  <c:v>96</c:v>
                </c:pt>
                <c:pt idx="4">
                  <c:v>149</c:v>
                </c:pt>
                <c:pt idx="5">
                  <c:v>182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2.6865010242585401E-2"/>
          <c:y val="0.79794383902354016"/>
          <c:w val="0.9476543582263327"/>
          <c:h val="0.201984329567398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0" u="none" strike="noStrike" baseline="0" dirty="0" smtClean="0">
                <a:effectLst/>
                <a:latin typeface="Times New Roman" pitchFamily="18" charset="0"/>
                <a:cs typeface="Times New Roman" pitchFamily="18" charset="0"/>
              </a:rPr>
              <a:t>Динамика поступления устных и письменных, а так же обращений, поступивших в форме электронного документа</a:t>
            </a:r>
            <a:br>
              <a:rPr lang="ru-RU" sz="1600" b="1" i="0" u="none" strike="noStrike" baseline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b="1" i="0" u="none" strike="noStrike" baseline="0" dirty="0" smtClean="0">
                <a:effectLst/>
                <a:latin typeface="Times New Roman" pitchFamily="18" charset="0"/>
                <a:cs typeface="Times New Roman" pitchFamily="18" charset="0"/>
              </a:rPr>
              <a:t>за 2017, 2018 и 2019 годы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071332543071254E-2"/>
          <c:y val="0.14770923721318124"/>
          <c:w val="0.9003660653403438"/>
          <c:h val="0.7723481662210696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.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 w="25400" cap="flat" cmpd="sng" algn="ctr">
                <a:solidFill>
                  <a:schemeClr val="accent2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 w="25400" cap="flat" cmpd="sng" algn="ctr">
                <a:solidFill>
                  <a:schemeClr val="accent6">
                    <a:shade val="50000"/>
                  </a:schemeClr>
                </a:solidFill>
                <a:prstDash val="solid"/>
              </a:ln>
              <a:effectLst/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699</c:v>
                </c:pt>
                <c:pt idx="1">
                  <c:v>638</c:v>
                </c:pt>
                <c:pt idx="2">
                  <c:v>710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0286592"/>
        <c:axId val="160288128"/>
        <c:axId val="0"/>
      </c:bar3DChart>
      <c:catAx>
        <c:axId val="160286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0288128"/>
        <c:crosses val="autoZero"/>
        <c:auto val="1"/>
        <c:lblAlgn val="ctr"/>
        <c:lblOffset val="100"/>
        <c:noMultiLvlLbl val="0"/>
      </c:catAx>
      <c:valAx>
        <c:axId val="1602881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02865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90"/>
      <c:hPercent val="84"/>
      <c:rotY val="44"/>
      <c:depthPercent val="2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gradFill rotWithShape="0">
          <a:gsLst>
            <a:gs pos="0">
              <a:srgbClr val="99CCFF"/>
            </a:gs>
            <a:gs pos="100000">
              <a:srgbClr val="FFFFFF">
                <a:gamma/>
                <a:tint val="30196"/>
                <a:invGamma/>
              </a:srgbClr>
            </a:gs>
          </a:gsLst>
          <a:lin ang="5400000" scaled="1"/>
        </a:gradFill>
        <a:ln w="12700">
          <a:solidFill>
            <a:srgbClr val="808080"/>
          </a:solidFill>
          <a:prstDash val="solid"/>
        </a:ln>
      </c:spPr>
    </c:sideWall>
    <c:backWall>
      <c:thickness val="0"/>
      <c:sp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5058535239969165E-2"/>
          <c:y val="3.9842996412404991E-2"/>
          <c:w val="0.82348689849314594"/>
          <c:h val="0.746146287671129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Число родившихся, человек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Sheet1!$B$1:$D$1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Sheet1!$B$2:$D$2</c:f>
              <c:numCache>
                <c:formatCode>General</c:formatCode>
                <c:ptCount val="3"/>
                <c:pt idx="0">
                  <c:v>423</c:v>
                </c:pt>
                <c:pt idx="1">
                  <c:v>402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Число умерших, человек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rgbClr val="C0504D">
                      <a:tint val="50000"/>
                      <a:satMod val="300000"/>
                    </a:srgbClr>
                  </a:gs>
                  <a:gs pos="35000">
                    <a:srgbClr val="C0504D">
                      <a:tint val="37000"/>
                      <a:satMod val="300000"/>
                    </a:srgbClr>
                  </a:gs>
                  <a:gs pos="100000">
                    <a:srgbClr val="C0504D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C0504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rgbClr val="C0504D">
                      <a:tint val="50000"/>
                      <a:satMod val="300000"/>
                    </a:srgbClr>
                  </a:gs>
                  <a:gs pos="35000">
                    <a:srgbClr val="C0504D">
                      <a:tint val="37000"/>
                      <a:satMod val="300000"/>
                    </a:srgbClr>
                  </a:gs>
                  <a:gs pos="100000">
                    <a:srgbClr val="C0504D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C0504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</c:dPt>
          <c:cat>
            <c:numRef>
              <c:f>Sheet1!$B$1:$D$1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Sheet1!$B$3:$D$3</c:f>
              <c:numCache>
                <c:formatCode>General</c:formatCode>
                <c:ptCount val="3"/>
                <c:pt idx="0">
                  <c:v>786</c:v>
                </c:pt>
                <c:pt idx="1">
                  <c:v>813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gapDepth val="0"/>
        <c:shape val="cylinder"/>
        <c:axId val="32884608"/>
        <c:axId val="32886144"/>
        <c:axId val="0"/>
      </c:bar3DChart>
      <c:catAx>
        <c:axId val="32884608"/>
        <c:scaling>
          <c:orientation val="minMax"/>
        </c:scaling>
        <c:delete val="0"/>
        <c:axPos val="b"/>
        <c:minorGridlines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kern="0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32886144"/>
        <c:crosses val="autoZero"/>
        <c:auto val="1"/>
        <c:lblAlgn val="ctr"/>
        <c:lblOffset val="300"/>
        <c:tickLblSkip val="1"/>
        <c:tickMarkSkip val="1"/>
        <c:noMultiLvlLbl val="0"/>
      </c:catAx>
      <c:valAx>
        <c:axId val="32886144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25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32884608"/>
        <c:crosses val="autoZero"/>
        <c:crossBetween val="between"/>
        <c:majorUnit val="100"/>
        <c:minorUnit val="10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5307408638272827"/>
          <c:y val="0.85593725587151703"/>
          <c:w val="0.34752668149410287"/>
          <c:h val="0.10285421437522653"/>
        </c:manualLayout>
      </c:layout>
      <c:overlay val="0"/>
      <c:spPr>
        <a:noFill/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gradFill rotWithShape="0">
      <a:gsLst>
        <a:gs pos="0">
          <a:srgbClr val="5E9EFF"/>
        </a:gs>
        <a:gs pos="39999">
          <a:srgbClr val="85C2FF"/>
        </a:gs>
        <a:gs pos="70000">
          <a:srgbClr val="C4D6EB"/>
        </a:gs>
        <a:gs pos="100000">
          <a:srgbClr val="FFEBFA"/>
        </a:gs>
      </a:gsLst>
      <a:lin ang="5400000" scaled="0"/>
    </a:gradFill>
    <a:ln>
      <a:noFill/>
    </a:ln>
  </c:spPr>
  <c:txPr>
    <a:bodyPr/>
    <a:lstStyle/>
    <a:p>
      <a:pPr>
        <a:defRPr sz="1875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  <c:userShapes r:id="rId3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Земельные и имущественные отношения</c:v>
                </c:pt>
                <c:pt idx="1">
                  <c:v>Жилищно-коммунальное хозяйство</c:v>
                </c:pt>
                <c:pt idx="2">
                  <c:v>Иные вопросы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31.1</c:v>
                </c:pt>
                <c:pt idx="1">
                  <c:v>40.1</c:v>
                </c:pt>
                <c:pt idx="2">
                  <c:v>28.7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5998527941339946"/>
          <c:y val="0.10597139038423339"/>
          <c:w val="0.34001475083626576"/>
          <c:h val="0.89402865493577643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Земельные и имущественные отношения</c:v>
                </c:pt>
                <c:pt idx="1">
                  <c:v>Жилищно-коммунальное хозяйство</c:v>
                </c:pt>
                <c:pt idx="2">
                  <c:v>Иные вопросы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65.400000000000006</c:v>
                </c:pt>
                <c:pt idx="1">
                  <c:v>24.3</c:v>
                </c:pt>
                <c:pt idx="2">
                  <c:v>10.3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explosion val="26"/>
          <c:cat>
            <c:strRef>
              <c:f>Лист1!$A$2:$A$4</c:f>
              <c:strCache>
                <c:ptCount val="3"/>
                <c:pt idx="0">
                  <c:v>Поддержано в том числе приняты меры</c:v>
                </c:pt>
                <c:pt idx="1">
                  <c:v>Даны разьяснения</c:v>
                </c:pt>
                <c:pt idx="2">
                  <c:v>Перенаправлены по компетентности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10.3</c:v>
                </c:pt>
                <c:pt idx="1">
                  <c:v>81.7</c:v>
                </c:pt>
                <c:pt idx="2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Поддержано, в том числе прииняты меры</c:v>
                </c:pt>
                <c:pt idx="1">
                  <c:v>Даны разъяснения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69.099999999999994</c:v>
                </c:pt>
                <c:pt idx="1">
                  <c:v>45.6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85597112860911E-2"/>
          <c:y val="4.0585875984251965E-2"/>
          <c:w val="0.74848228346456691"/>
          <c:h val="0.850346456692913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581888"/>
        <c:axId val="160600064"/>
      </c:barChart>
      <c:catAx>
        <c:axId val="160581888"/>
        <c:scaling>
          <c:orientation val="minMax"/>
        </c:scaling>
        <c:delete val="0"/>
        <c:axPos val="b"/>
        <c:majorTickMark val="out"/>
        <c:minorTickMark val="none"/>
        <c:tickLblPos val="nextTo"/>
        <c:crossAx val="160600064"/>
        <c:crosses val="autoZero"/>
        <c:auto val="1"/>
        <c:lblAlgn val="ctr"/>
        <c:lblOffset val="100"/>
        <c:noMultiLvlLbl val="0"/>
      </c:catAx>
      <c:valAx>
        <c:axId val="1606000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05818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370284474564559"/>
          <c:y val="0.38249900436689932"/>
          <c:w val="0.16976765956046058"/>
          <c:h val="0.1882619797761415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Правотворческая инициатива Главы муниципального образования "Смоленский район" Смоленской области за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год (в разрезе решений Смоленской районной Думы за</a:t>
            </a:r>
            <a:r>
              <a:rPr lang="ru-RU" sz="2000" baseline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aseline="0" dirty="0" smtClean="0">
                <a:latin typeface="Times New Roman" pitchFamily="18" charset="0"/>
                <a:cs typeface="Times New Roman" pitchFamily="18" charset="0"/>
              </a:rPr>
              <a:t>2019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0811959095744396"/>
          <c:y val="1.62999185004075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Лист1!$A$16:$A$21</c:f>
              <c:strCache>
                <c:ptCount val="6"/>
                <c:pt idx="0">
                  <c:v>бюджет</c:v>
                </c:pt>
                <c:pt idx="1">
                  <c:v>внесение изменений в устав</c:v>
                </c:pt>
                <c:pt idx="2">
                  <c:v>организационная работа</c:v>
                </c:pt>
                <c:pt idx="3">
                  <c:v>экономика</c:v>
                </c:pt>
                <c:pt idx="4">
                  <c:v>имущественные отношения</c:v>
                </c:pt>
                <c:pt idx="5">
                  <c:v>градостроительная деятельность</c:v>
                </c:pt>
              </c:strCache>
            </c:strRef>
          </c:cat>
          <c:val>
            <c:numRef>
              <c:f>Лист1!$B$16:$B$21</c:f>
              <c:numCache>
                <c:formatCode>General</c:formatCode>
                <c:ptCount val="6"/>
                <c:pt idx="0">
                  <c:v>10</c:v>
                </c:pt>
                <c:pt idx="1">
                  <c:v>2</c:v>
                </c:pt>
                <c:pt idx="2">
                  <c:v>14</c:v>
                </c:pt>
                <c:pt idx="3">
                  <c:v>6</c:v>
                </c:pt>
                <c:pt idx="4">
                  <c:v>22</c:v>
                </c:pt>
                <c:pt idx="5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5013248"/>
        <c:axId val="105014784"/>
        <c:axId val="0"/>
      </c:bar3DChart>
      <c:catAx>
        <c:axId val="105013248"/>
        <c:scaling>
          <c:orientation val="minMax"/>
        </c:scaling>
        <c:delete val="0"/>
        <c:axPos val="b"/>
        <c:majorTickMark val="none"/>
        <c:minorTickMark val="none"/>
        <c:tickLblPos val="nextTo"/>
        <c:crossAx val="105014784"/>
        <c:crosses val="autoZero"/>
        <c:auto val="1"/>
        <c:lblAlgn val="ctr"/>
        <c:lblOffset val="100"/>
        <c:noMultiLvlLbl val="0"/>
      </c:catAx>
      <c:valAx>
        <c:axId val="10501478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050132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Нормативно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правовые акты Администрации муниципального образования "Смоленский район" Смоленской области за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год</a:t>
            </a:r>
          </a:p>
        </c:rich>
      </c:tx>
      <c:layout/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Лист1!$A$1:$A$11</c:f>
              <c:strCache>
                <c:ptCount val="11"/>
                <c:pt idx="0">
                  <c:v>образование</c:v>
                </c:pt>
                <c:pt idx="1">
                  <c:v>культура</c:v>
                </c:pt>
                <c:pt idx="2">
                  <c:v>жилищно - коммунальное хозяйство</c:v>
                </c:pt>
                <c:pt idx="3">
                  <c:v>имущественные и земельные отношения</c:v>
                </c:pt>
                <c:pt idx="4">
                  <c:v>градостроительство</c:v>
                </c:pt>
                <c:pt idx="5">
                  <c:v>финансы</c:v>
                </c:pt>
                <c:pt idx="6">
                  <c:v>организационный характер</c:v>
                </c:pt>
                <c:pt idx="7">
                  <c:v>сельское хозяйство</c:v>
                </c:pt>
                <c:pt idx="8">
                  <c:v>экономика и инвестиции</c:v>
                </c:pt>
                <c:pt idx="9">
                  <c:v>профилактика правонарушений</c:v>
                </c:pt>
                <c:pt idx="10">
                  <c:v>антитеррор</c:v>
                </c:pt>
              </c:strCache>
            </c:strRef>
          </c:cat>
          <c:val>
            <c:numRef>
              <c:f>Лист1!$B$1:$B$11</c:f>
              <c:numCache>
                <c:formatCode>General</c:formatCode>
                <c:ptCount val="11"/>
                <c:pt idx="0">
                  <c:v>21</c:v>
                </c:pt>
                <c:pt idx="1">
                  <c:v>4</c:v>
                </c:pt>
                <c:pt idx="2">
                  <c:v>6</c:v>
                </c:pt>
                <c:pt idx="3">
                  <c:v>3</c:v>
                </c:pt>
                <c:pt idx="4">
                  <c:v>3</c:v>
                </c:pt>
                <c:pt idx="5">
                  <c:v>5</c:v>
                </c:pt>
                <c:pt idx="6">
                  <c:v>2</c:v>
                </c:pt>
                <c:pt idx="7">
                  <c:v>4</c:v>
                </c:pt>
                <c:pt idx="8">
                  <c:v>3</c:v>
                </c:pt>
                <c:pt idx="9">
                  <c:v>1</c:v>
                </c:pt>
                <c:pt idx="10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5050496"/>
        <c:axId val="105032320"/>
        <c:axId val="0"/>
      </c:bar3DChart>
      <c:valAx>
        <c:axId val="10503232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05050496"/>
        <c:crosses val="autoZero"/>
        <c:crossBetween val="between"/>
      </c:valAx>
      <c:catAx>
        <c:axId val="105050496"/>
        <c:scaling>
          <c:orientation val="minMax"/>
        </c:scaling>
        <c:delete val="0"/>
        <c:axPos val="b"/>
        <c:majorTickMark val="none"/>
        <c:minorTickMark val="none"/>
        <c:tickLblPos val="nextTo"/>
        <c:crossAx val="105032320"/>
        <c:crosses val="autoZero"/>
        <c:auto val="1"/>
        <c:lblAlgn val="ctr"/>
        <c:lblOffset val="100"/>
        <c:noMultiLvlLbl val="0"/>
      </c:cat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3943694603038685"/>
          <c:y val="0"/>
          <c:w val="0.40960252383881468"/>
          <c:h val="0.8790407022869682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invertIfNegative val="0"/>
          <c:cat>
            <c:strRef>
              <c:f>Лист1!$A$2:$A$8</c:f>
              <c:strCache>
                <c:ptCount val="7"/>
                <c:pt idx="0">
                  <c:v>предоставлено в постоянное (бессрочное пользование)</c:v>
                </c:pt>
                <c:pt idx="1">
                  <c:v>предоставлено земельных участков в садоводческих товариществах</c:v>
                </c:pt>
                <c:pt idx="2">
                  <c:v>заключено договоров аренды на земельные участки</c:v>
                </c:pt>
                <c:pt idx="3">
                  <c:v>предоставлено земельных участков многодетным семьям</c:v>
                </c:pt>
                <c:pt idx="4">
                  <c:v>заключено соглашений о перераспределении земельных участков</c:v>
                </c:pt>
                <c:pt idx="5">
                  <c:v>заключено договор купли-продажи по результатам аукциона</c:v>
                </c:pt>
                <c:pt idx="6">
                  <c:v>заключено договоров купли-продажи без проведения торгов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0.2</c:v>
                </c:pt>
                <c:pt idx="1">
                  <c:v>1.7</c:v>
                </c:pt>
                <c:pt idx="2">
                  <c:v>1.8</c:v>
                </c:pt>
                <c:pt idx="3">
                  <c:v>0.8</c:v>
                </c:pt>
                <c:pt idx="4">
                  <c:v>3.9</c:v>
                </c:pt>
                <c:pt idx="5">
                  <c:v>0.5</c:v>
                </c:pt>
                <c:pt idx="6">
                  <c:v>1.9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 год</c:v>
                </c:pt>
              </c:strCache>
            </c:strRef>
          </c:tx>
          <c:invertIfNegative val="0"/>
          <c:cat>
            <c:strRef>
              <c:f>Лист1!$A$2:$A$8</c:f>
              <c:strCache>
                <c:ptCount val="7"/>
                <c:pt idx="0">
                  <c:v>предоставлено в постоянное (бессрочное пользование)</c:v>
                </c:pt>
                <c:pt idx="1">
                  <c:v>предоставлено земельных участков в садоводческих товариществах</c:v>
                </c:pt>
                <c:pt idx="2">
                  <c:v>заключено договоров аренды на земельные участки</c:v>
                </c:pt>
                <c:pt idx="3">
                  <c:v>предоставлено земельных участков многодетным семьям</c:v>
                </c:pt>
                <c:pt idx="4">
                  <c:v>заключено соглашений о перераспределении земельных участков</c:v>
                </c:pt>
                <c:pt idx="5">
                  <c:v>заключено договор купли-продажи по результатам аукциона</c:v>
                </c:pt>
                <c:pt idx="6">
                  <c:v>заключено договоров купли-продажи без проведения торгов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1.7</c:v>
                </c:pt>
                <c:pt idx="1">
                  <c:v>1.7</c:v>
                </c:pt>
                <c:pt idx="2">
                  <c:v>0.2</c:v>
                </c:pt>
                <c:pt idx="3">
                  <c:v>0.9</c:v>
                </c:pt>
                <c:pt idx="4">
                  <c:v>4.8</c:v>
                </c:pt>
                <c:pt idx="5">
                  <c:v>0.9</c:v>
                </c:pt>
                <c:pt idx="6">
                  <c:v>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5501184"/>
        <c:axId val="185502720"/>
      </c:barChart>
      <c:catAx>
        <c:axId val="185501184"/>
        <c:scaling>
          <c:orientation val="minMax"/>
        </c:scaling>
        <c:delete val="0"/>
        <c:axPos val="l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700" baseline="0"/>
            </a:pPr>
            <a:endParaRPr lang="ru-RU"/>
          </a:p>
        </c:txPr>
        <c:crossAx val="185502720"/>
        <c:crosses val="autoZero"/>
        <c:auto val="1"/>
        <c:lblAlgn val="ctr"/>
        <c:lblOffset val="100"/>
        <c:noMultiLvlLbl val="0"/>
      </c:catAx>
      <c:valAx>
        <c:axId val="185502720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85501184"/>
        <c:crosses val="autoZero"/>
        <c:crossBetween val="between"/>
      </c:valAx>
      <c:spPr>
        <a:noFill/>
        <a:ln w="0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Рождение</c:v>
                </c:pt>
                <c:pt idx="1">
                  <c:v>Смерть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437</c:v>
                </c:pt>
                <c:pt idx="1">
                  <c:v>734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Рождение</c:v>
                </c:pt>
                <c:pt idx="1">
                  <c:v>Смерть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321</c:v>
                </c:pt>
                <c:pt idx="1">
                  <c:v>734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5416704"/>
        <c:axId val="185418496"/>
      </c:barChart>
      <c:catAx>
        <c:axId val="185416704"/>
        <c:scaling>
          <c:orientation val="minMax"/>
        </c:scaling>
        <c:delete val="0"/>
        <c:axPos val="b"/>
        <c:majorTickMark val="out"/>
        <c:minorTickMark val="none"/>
        <c:tickLblPos val="nextTo"/>
        <c:crossAx val="185418496"/>
        <c:crosses val="autoZero"/>
        <c:auto val="1"/>
        <c:lblAlgn val="ctr"/>
        <c:lblOffset val="100"/>
        <c:noMultiLvlLbl val="0"/>
      </c:catAx>
      <c:valAx>
        <c:axId val="1854184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54167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Браки</c:v>
                </c:pt>
                <c:pt idx="1">
                  <c:v>Разводы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291</c:v>
                </c:pt>
                <c:pt idx="1">
                  <c:v>250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Браки</c:v>
                </c:pt>
                <c:pt idx="1">
                  <c:v>Разводы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244</c:v>
                </c:pt>
                <c:pt idx="1">
                  <c:v>255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5535104"/>
        <c:axId val="185553280"/>
      </c:barChart>
      <c:catAx>
        <c:axId val="185535104"/>
        <c:scaling>
          <c:orientation val="minMax"/>
        </c:scaling>
        <c:delete val="0"/>
        <c:axPos val="b"/>
        <c:majorTickMark val="out"/>
        <c:minorTickMark val="none"/>
        <c:tickLblPos val="nextTo"/>
        <c:crossAx val="185553280"/>
        <c:crosses val="autoZero"/>
        <c:auto val="1"/>
        <c:lblAlgn val="ctr"/>
        <c:lblOffset val="100"/>
        <c:noMultiLvlLbl val="0"/>
      </c:catAx>
      <c:valAx>
        <c:axId val="1855532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55351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409799635403762E-2"/>
          <c:y val="0.12566903671798901"/>
          <c:w val="0.79195193282282605"/>
          <c:h val="0.52469041639997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Численность безработных, зарегистрированных в государственных учреждениях службы занятости населения, тыс. человек</c:v>
                </c:pt>
              </c:strCache>
            </c:strRef>
          </c:tx>
          <c:spPr>
            <a:solidFill>
              <a:srgbClr val="FF99CC"/>
            </a:solidFill>
            <a:ln w="12696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0.20600000000000002</c:v>
                </c:pt>
                <c:pt idx="1">
                  <c:v>0.23900000000000002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Уровень зарегистрированной безработицы, %</c:v>
                </c:pt>
              </c:strCache>
            </c:strRef>
          </c:tx>
          <c:spPr>
            <a:solidFill>
              <a:srgbClr val="CCFFCC"/>
            </a:solidFill>
            <a:ln w="12696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Sheet1!$B$1:$E$1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Sheet1!$B$3:$E$3</c:f>
              <c:numCache>
                <c:formatCode>General</c:formatCode>
                <c:ptCount val="4"/>
                <c:pt idx="0">
                  <c:v>0.8600000000000001</c:v>
                </c:pt>
                <c:pt idx="1">
                  <c:v>0.8600000000000001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40243200"/>
        <c:axId val="40244736"/>
      </c:barChart>
      <c:catAx>
        <c:axId val="40243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5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4024473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0244736"/>
        <c:scaling>
          <c:orientation val="minMax"/>
          <c:min val="0"/>
        </c:scaling>
        <c:delete val="0"/>
        <c:axPos val="l"/>
        <c:majorGridlines>
          <c:spPr>
            <a:ln w="3174"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5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40243200"/>
        <c:crosses val="autoZero"/>
        <c:crossBetween val="between"/>
      </c:valAx>
      <c:sp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4.1672791665645817E-2"/>
          <c:y val="0.78905892171682002"/>
          <c:w val="0.79915617930730332"/>
          <c:h val="0.15817577860023935"/>
        </c:manualLayout>
      </c:layout>
      <c:overlay val="0"/>
      <c:spPr>
        <a:noFill/>
        <a:ln w="3174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gradFill>
      <a:gsLst>
        <a:gs pos="0">
          <a:srgbClr val="5E9EFF"/>
        </a:gs>
        <a:gs pos="39999">
          <a:srgbClr val="85C2FF"/>
        </a:gs>
        <a:gs pos="70000">
          <a:srgbClr val="C4D6EB"/>
        </a:gs>
        <a:gs pos="100000">
          <a:srgbClr val="FFEBFA"/>
        </a:gs>
      </a:gsLst>
      <a:lin ang="5400000" scaled="0"/>
    </a:gradFill>
    <a:ln>
      <a:noFill/>
    </a:ln>
  </c:spPr>
  <c:txPr>
    <a:bodyPr/>
    <a:lstStyle/>
    <a:p>
      <a:pPr>
        <a:defRPr sz="1824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hPercent val="58"/>
      <c:rotY val="44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gradFill rotWithShape="0">
          <a:gsLst>
            <a:gs pos="0">
              <a:srgbClr val="CCFFFF"/>
            </a:gs>
            <a:gs pos="100000">
              <a:srgbClr val="99CCFF"/>
            </a:gs>
          </a:gsLst>
          <a:lin ang="5400000" scaled="1"/>
        </a:gradFill>
        <a:ln w="12700">
          <a:solidFill>
            <a:srgbClr val="808080"/>
          </a:solidFill>
          <a:prstDash val="solid"/>
        </a:ln>
      </c:spPr>
    </c:sideWall>
    <c:backWall>
      <c:thickness val="0"/>
      <c:spPr>
        <a:gradFill rotWithShape="0">
          <a:gsLst>
            <a:gs pos="0">
              <a:srgbClr val="CCFFFF"/>
            </a:gs>
            <a:gs pos="100000">
              <a:srgbClr val="99CCFF"/>
            </a:gs>
          </a:gsLst>
          <a:lin ang="5400000" scaled="1"/>
        </a:gra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5542918070831633E-2"/>
          <c:y val="2.9743710661361153E-2"/>
          <c:w val="0.57421289355322369"/>
          <c:h val="0.9082347475628542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Объем отгруженных товаров собственного производства, выполненных работ и услуг, млн. руб.</c:v>
                </c:pt>
              </c:strCache>
            </c:strRef>
          </c:tx>
          <c:spPr>
            <a:solidFill>
              <a:srgbClr val="333399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Sheet1!$B$1:$C$1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Sheet1!$B$2:$C$2</c:f>
              <c:numCache>
                <c:formatCode>General</c:formatCode>
                <c:ptCount val="2"/>
                <c:pt idx="0">
                  <c:v>1129.4000000000001</c:v>
                </c:pt>
                <c:pt idx="1">
                  <c:v>1170.3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1823360"/>
        <c:axId val="31824896"/>
        <c:axId val="0"/>
      </c:bar3DChart>
      <c:catAx>
        <c:axId val="31823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25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3182489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1824896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31823360"/>
        <c:crosses val="autoZero"/>
        <c:crossBetween val="between"/>
        <c:majorUnit val="100"/>
        <c:minorUnit val="100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5667166416791645"/>
          <c:y val="0.26606801377308381"/>
          <c:w val="0.33733133433283391"/>
          <c:h val="0.31236048940368716"/>
        </c:manualLayout>
      </c:layout>
      <c:overlay val="0"/>
      <c:spPr>
        <a:noFill/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gradFill rotWithShape="0">
      <a:gsLst>
        <a:gs pos="0">
          <a:srgbClr val="5E9EFF"/>
        </a:gs>
        <a:gs pos="39999">
          <a:srgbClr val="85C2FF"/>
        </a:gs>
        <a:gs pos="70000">
          <a:srgbClr val="C4D6EB"/>
        </a:gs>
        <a:gs pos="100000">
          <a:srgbClr val="FFEBFA"/>
        </a:gs>
      </a:gsLst>
      <a:lin ang="5400000" scaled="0"/>
    </a:gradFill>
    <a:ln>
      <a:noFill/>
    </a:ln>
  </c:spPr>
  <c:txPr>
    <a:bodyPr/>
    <a:lstStyle/>
    <a:p>
      <a:pPr>
        <a:defRPr sz="12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 руб.</c:v>
                </c:pt>
              </c:strCache>
            </c:strRef>
          </c:tx>
          <c:invertIfNegative val="0"/>
          <c:dLbls>
            <c:dLbl>
              <c:idx val="0"/>
              <c:spPr/>
              <c:txPr>
                <a:bodyPr/>
                <a:lstStyle/>
                <a:p>
                  <a:pPr algn="ctr">
                    <a:defRPr lang="ru-RU" sz="2800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28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1699.6</c:v>
                </c:pt>
                <c:pt idx="1">
                  <c:v>2076.1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269824"/>
        <c:axId val="30271360"/>
      </c:barChart>
      <c:catAx>
        <c:axId val="30269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0271360"/>
        <c:crosses val="autoZero"/>
        <c:auto val="1"/>
        <c:lblAlgn val="ctr"/>
        <c:lblOffset val="100"/>
        <c:noMultiLvlLbl val="0"/>
      </c:catAx>
      <c:valAx>
        <c:axId val="302713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02698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79,32 % к уровню 
2018 года</c:v>
                </c:pt>
              </c:strCache>
            </c:strRef>
          </c:tx>
          <c:spPr>
            <a:ln w="15875" cmpd="sng"/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0"/>
                  <c:y val="-0.437741095099540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08641975308642E-3"/>
                  <c:y val="-0.3732023438989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Лист1!$A$2:$A$3</c:f>
              <c:strCache>
                <c:ptCount val="2"/>
                <c:pt idx="0">
                  <c:v>2018 г.</c:v>
                </c:pt>
                <c:pt idx="1">
                  <c:v>2019 г.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74250</c:v>
                </c:pt>
                <c:pt idx="1">
                  <c:v>58894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0233728"/>
        <c:axId val="30235264"/>
      </c:barChart>
      <c:catAx>
        <c:axId val="30233728"/>
        <c:scaling>
          <c:orientation val="minMax"/>
        </c:scaling>
        <c:delete val="0"/>
        <c:axPos val="b"/>
        <c:majorTickMark val="out"/>
        <c:minorTickMark val="none"/>
        <c:tickLblPos val="nextTo"/>
        <c:crossAx val="30235264"/>
        <c:crosses val="autoZero"/>
        <c:auto val="1"/>
        <c:lblAlgn val="ctr"/>
        <c:lblOffset val="100"/>
        <c:noMultiLvlLbl val="0"/>
      </c:catAx>
      <c:valAx>
        <c:axId val="30235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02337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350697482259148"/>
          <c:y val="0.3098765942187332"/>
          <c:w val="0.30723376591814916"/>
          <c:h val="0.25958718619661719"/>
        </c:manualLayout>
      </c:layout>
      <c:overlay val="0"/>
    </c:legend>
    <c:plotVisOnly val="1"/>
    <c:dispBlanksAs val="gap"/>
    <c:showDLblsOverMax val="0"/>
  </c:chart>
  <c:spPr>
    <a:ln>
      <a:solidFill>
        <a:schemeClr val="tx1">
          <a:lumMod val="65000"/>
          <a:lumOff val="35000"/>
          <a:alpha val="35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г. 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2400" b="1" i="0" u="none" strike="noStrike" kern="1200" baseline="0">
                        <a:solidFill>
                          <a:prstClr val="black"/>
                        </a:solidFill>
                        <a:latin typeface="+mn-lt"/>
                        <a:ea typeface="+mn-ea"/>
                        <a:cs typeface="+mn-cs"/>
                      </a:rPr>
                      <a:t>355,3</a:t>
                    </a:r>
                    <a:endParaRPr lang="en-US" sz="24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1728395061728392E-3"/>
                  <c:y val="8.41809798268348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 rtl="0">
                  <a:defRPr lang="ru-RU" sz="24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всего</c:v>
                </c:pt>
                <c:pt idx="1">
                  <c:v>льготные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355.3</c:v>
                </c:pt>
                <c:pt idx="1">
                  <c:v>278.10000000000002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 г.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0"/>
                  <c:y val="1.68361959653669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 rtl="0">
                  <a:defRPr lang="ru-RU" sz="24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всего</c:v>
                </c:pt>
                <c:pt idx="1">
                  <c:v>льготные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275.89999999999992</c:v>
                </c:pt>
                <c:pt idx="1">
                  <c:v>274.39999999999992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847168"/>
        <c:axId val="31848704"/>
      </c:barChart>
      <c:catAx>
        <c:axId val="31847168"/>
        <c:scaling>
          <c:orientation val="minMax"/>
        </c:scaling>
        <c:delete val="0"/>
        <c:axPos val="b"/>
        <c:majorTickMark val="out"/>
        <c:minorTickMark val="none"/>
        <c:tickLblPos val="nextTo"/>
        <c:crossAx val="31848704"/>
        <c:crosses val="autoZero"/>
        <c:auto val="1"/>
        <c:lblAlgn val="ctr"/>
        <c:lblOffset val="100"/>
        <c:noMultiLvlLbl val="0"/>
      </c:catAx>
      <c:valAx>
        <c:axId val="318487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18471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1.6975308641975311E-2"/>
                  <c:y val="8.41809798268341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234567901234568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КРС всех категорий, 97% к уровню 2018 г.</c:v>
                </c:pt>
                <c:pt idx="1">
                  <c:v>коров в хозяйствах всех категорий, 97% к уровню 2018 г.</c:v>
                </c:pt>
                <c:pt idx="2">
                  <c:v>КРС в организациях и К(Ф)Х, 99% к уровню 2018 г.</c:v>
                </c:pt>
                <c:pt idx="3">
                  <c:v>коров в с/х организациях и КФХ, 97% к уровню 2018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6790</c:v>
                </c:pt>
                <c:pt idx="1">
                  <c:v>3200</c:v>
                </c:pt>
                <c:pt idx="2">
                  <c:v>6145</c:v>
                </c:pt>
                <c:pt idx="3">
                  <c:v>2813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97530864197530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345679012345682E-2"/>
                  <c:y val="2.80603266089453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0864197530864199E-2"/>
                  <c:y val="2.80603266089443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КРС всех категорий, 97% к уровню 2018 г.</c:v>
                </c:pt>
                <c:pt idx="1">
                  <c:v>коров в хозяйствах всех категорий, 97% к уровню 2018 г.</c:v>
                </c:pt>
                <c:pt idx="2">
                  <c:v>КРС в организациях и К(Ф)Х, 99% к уровню 2018 г.</c:v>
                </c:pt>
                <c:pt idx="3">
                  <c:v>коров в с/х организациях и КФХ, 97% к уровню 2018 г.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6558</c:v>
                </c:pt>
                <c:pt idx="1">
                  <c:v>3104</c:v>
                </c:pt>
                <c:pt idx="2">
                  <c:v>6085</c:v>
                </c:pt>
                <c:pt idx="3">
                  <c:v>2733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002432"/>
        <c:axId val="32003968"/>
      </c:barChart>
      <c:catAx>
        <c:axId val="32002432"/>
        <c:scaling>
          <c:orientation val="minMax"/>
        </c:scaling>
        <c:delete val="0"/>
        <c:axPos val="b"/>
        <c:majorTickMark val="out"/>
        <c:minorTickMark val="none"/>
        <c:tickLblPos val="nextTo"/>
        <c:crossAx val="32003968"/>
        <c:crosses val="autoZero"/>
        <c:auto val="1"/>
        <c:lblAlgn val="ctr"/>
        <c:lblOffset val="100"/>
        <c:noMultiLvlLbl val="0"/>
      </c:catAx>
      <c:valAx>
        <c:axId val="320039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20024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006172839506173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7777777777777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160493827160494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зерновые и зернобобовые, 105 % к уровню 2018 г.</c:v>
                </c:pt>
                <c:pt idx="1">
                  <c:v>картофель, 82 % к уровню 2018 г. </c:v>
                </c:pt>
                <c:pt idx="2">
                  <c:v>овощи открытого грунта, 95% к уровню 2018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9830</c:v>
                </c:pt>
                <c:pt idx="1">
                  <c:v>13389</c:v>
                </c:pt>
                <c:pt idx="2">
                  <c:v>3435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 г.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777777777777762E-2"/>
                  <c:y val="5.61206532178895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1604938271604947E-2"/>
                  <c:y val="2.572166891928522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7037037037037042E-2"/>
                  <c:y val="5.612065321788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ru-RU" sz="24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зерновые и зернобобовые, 105 % к уровню 2018 г.</c:v>
                </c:pt>
                <c:pt idx="1">
                  <c:v>картофель, 82 % к уровню 2018 г. </c:v>
                </c:pt>
                <c:pt idx="2">
                  <c:v>овощи открытого грунта, 95% к уровню 2018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10296</c:v>
                </c:pt>
                <c:pt idx="1">
                  <c:v>10926</c:v>
                </c:pt>
                <c:pt idx="2">
                  <c:v>3262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2043008"/>
        <c:axId val="32044544"/>
      </c:barChart>
      <c:catAx>
        <c:axId val="32043008"/>
        <c:scaling>
          <c:orientation val="minMax"/>
        </c:scaling>
        <c:delete val="0"/>
        <c:axPos val="b"/>
        <c:majorTickMark val="out"/>
        <c:minorTickMark val="none"/>
        <c:tickLblPos val="nextTo"/>
        <c:crossAx val="32044544"/>
        <c:crosses val="autoZero"/>
        <c:auto val="1"/>
        <c:lblAlgn val="ctr"/>
        <c:lblOffset val="100"/>
        <c:noMultiLvlLbl val="0"/>
      </c:catAx>
      <c:valAx>
        <c:axId val="320445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20430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E62641-1E8E-4ADD-B930-0AA351A55ACF}" type="doc">
      <dgm:prSet loTypeId="urn:microsoft.com/office/officeart/2008/layout/RadialCluster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26FBC62-EB59-4DB8-89E5-DD8B44A2EA8D}">
      <dgm:prSet phldrT="[Текст]" custT="1"/>
      <dgm:spPr>
        <a:solidFill>
          <a:schemeClr val="bg2"/>
        </a:solidFill>
        <a:ln w="28575">
          <a:solidFill>
            <a:srgbClr val="002060"/>
          </a:solidFill>
        </a:ln>
      </dgm:spPr>
      <dgm:t>
        <a:bodyPr/>
        <a:lstStyle/>
        <a:p>
          <a:pPr algn="ctr">
            <a:lnSpc>
              <a:spcPct val="100000"/>
            </a:lnSpc>
          </a:pPr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1241,5  </a:t>
          </a:r>
          <a:r>
            <a:rPr lang="ru-RU" sz="1600" b="1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км -протяженность</a:t>
          </a:r>
          <a:endParaRPr lang="ru-RU" sz="1600" b="1" i="0" dirty="0">
            <a:solidFill>
              <a:srgbClr val="00206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>
            <a:lnSpc>
              <a:spcPct val="100000"/>
            </a:lnSpc>
          </a:pPr>
          <a:r>
            <a:rPr lang="ru-RU" sz="16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маршрутов</a:t>
          </a:r>
        </a:p>
      </dgm:t>
    </dgm:pt>
    <dgm:pt modelId="{71637939-9438-4C7F-B2A7-D2C55082A8A4}" type="parTrans" cxnId="{EC08BA2A-28CB-42AE-91B0-603A9026AD60}">
      <dgm:prSet/>
      <dgm:spPr>
        <a:solidFill>
          <a:schemeClr val="bg1"/>
        </a:solidFill>
        <a:ln w="28575">
          <a:solidFill>
            <a:srgbClr val="002060"/>
          </a:solidFill>
        </a:ln>
      </dgm:spPr>
      <dgm:t>
        <a:bodyPr/>
        <a:lstStyle/>
        <a:p>
          <a:pPr algn="ctr"/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4BB816-745D-4C37-97C1-75D1885A1DAD}" type="sibTrans" cxnId="{EC08BA2A-28CB-42AE-91B0-603A9026AD60}">
      <dgm:prSet/>
      <dgm:spPr/>
      <dgm:t>
        <a:bodyPr/>
        <a:lstStyle/>
        <a:p>
          <a:pPr algn="ctr"/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4390AE-41A0-4B67-AFB9-9802DCDADEB9}">
      <dgm:prSet phldrT="[Текст]" custT="1"/>
      <dgm:spPr>
        <a:solidFill>
          <a:schemeClr val="bg2"/>
        </a:solidFill>
        <a:ln w="28575">
          <a:solidFill>
            <a:srgbClr val="002060"/>
          </a:solidFill>
        </a:ln>
      </dgm:spPr>
      <dgm:t>
        <a:bodyPr/>
        <a:lstStyle/>
        <a:p>
          <a:pPr algn="ctr"/>
          <a:r>
            <a:rPr lang="ru-RU" sz="16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Подвоз </a:t>
          </a:r>
          <a:r>
            <a:rPr lang="ru-RU" sz="1600" b="1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обучающихся -</a:t>
          </a:r>
          <a:endParaRPr lang="ru-RU" sz="1600" b="1" i="0" dirty="0">
            <a:solidFill>
              <a:srgbClr val="00206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600" b="1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978 ч. из 19 общеобразовательных организаций</a:t>
          </a:r>
          <a:endParaRPr lang="ru-RU" sz="1600" b="1" i="0" dirty="0">
            <a:solidFill>
              <a:srgbClr val="00206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335FC6-7486-4CC4-B548-C20FE77681FE}" type="parTrans" cxnId="{DE6C6C3D-8F81-42BE-A13E-CA2D971214AF}">
      <dgm:prSet/>
      <dgm:spPr>
        <a:solidFill>
          <a:schemeClr val="bg1"/>
        </a:solidFill>
        <a:ln w="28575">
          <a:solidFill>
            <a:schemeClr val="tx1"/>
          </a:solidFill>
        </a:ln>
      </dgm:spPr>
      <dgm:t>
        <a:bodyPr/>
        <a:lstStyle/>
        <a:p>
          <a:pPr algn="ctr"/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ECBCE8-8E5B-474E-BB5D-115C01922CD5}" type="sibTrans" cxnId="{DE6C6C3D-8F81-42BE-A13E-CA2D971214AF}">
      <dgm:prSet/>
      <dgm:spPr/>
      <dgm:t>
        <a:bodyPr/>
        <a:lstStyle/>
        <a:p>
          <a:pPr algn="ctr"/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6F035E-797B-42F0-B570-8BC4072BE2E2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28575">
          <a:solidFill>
            <a:srgbClr val="002060"/>
          </a:solidFill>
        </a:ln>
      </dgm:spPr>
      <dgm:t>
        <a:bodyPr/>
        <a:lstStyle/>
        <a:p>
          <a:pPr algn="ctr"/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946F0C-16ED-47B4-817F-CC1BB3F63820}" type="sibTrans" cxnId="{1F66520D-FB09-4E39-B3BD-77FB4E40D157}">
      <dgm:prSet/>
      <dgm:spPr/>
      <dgm:t>
        <a:bodyPr/>
        <a:lstStyle/>
        <a:p>
          <a:pPr algn="ctr"/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FB6D93-1186-45AF-9CCC-7C7A199253BC}" type="parTrans" cxnId="{1F66520D-FB09-4E39-B3BD-77FB4E40D157}">
      <dgm:prSet/>
      <dgm:spPr/>
      <dgm:t>
        <a:bodyPr/>
        <a:lstStyle/>
        <a:p>
          <a:pPr algn="ctr"/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A56065-FFCB-4640-8430-33BBD25666DC}">
      <dgm:prSet custT="1"/>
      <dgm:spPr>
        <a:solidFill>
          <a:schemeClr val="bg2"/>
        </a:solidFill>
        <a:ln w="28575">
          <a:solidFill>
            <a:schemeClr val="tx2"/>
          </a:solidFill>
        </a:ln>
      </dgm:spPr>
      <dgm:t>
        <a:bodyPr/>
        <a:lstStyle/>
        <a:p>
          <a:pPr algn="ctr"/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475394-F7C8-426D-9F60-1F44A53F80E7}" type="parTrans" cxnId="{78D027AC-0A1B-4623-B39A-8BAE0388F8DB}">
      <dgm:prSet/>
      <dgm:spPr/>
      <dgm:t>
        <a:bodyPr/>
        <a:lstStyle/>
        <a:p>
          <a:pPr algn="ctr"/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B5E621-C801-4C1E-9493-394B096CA5B9}" type="sibTrans" cxnId="{78D027AC-0A1B-4623-B39A-8BAE0388F8DB}">
      <dgm:prSet/>
      <dgm:spPr/>
      <dgm:t>
        <a:bodyPr/>
        <a:lstStyle/>
        <a:p>
          <a:pPr algn="ctr"/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B1D9B1-F503-4C1E-AE52-5792ECB24D18}">
      <dgm:prSet custT="1"/>
      <dgm:spPr>
        <a:solidFill>
          <a:schemeClr val="bg2"/>
        </a:solidFill>
        <a:ln w="28575">
          <a:solidFill>
            <a:schemeClr val="tx2"/>
          </a:solidFill>
        </a:ln>
      </dgm:spPr>
      <dgm:t>
        <a:bodyPr/>
        <a:lstStyle/>
        <a:p>
          <a:pPr algn="ctr"/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50  - маршрутов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DAA158-4D75-40C1-BFFA-5A2C47634222}" type="sibTrans" cxnId="{4E9C1123-5E96-428B-9DD6-FF5FD5C62259}">
      <dgm:prSet/>
      <dgm:spPr/>
      <dgm:t>
        <a:bodyPr/>
        <a:lstStyle/>
        <a:p>
          <a:pPr algn="ctr"/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512DDE-768E-4804-B2EA-5DE945E1DC10}" type="parTrans" cxnId="{4E9C1123-5E96-428B-9DD6-FF5FD5C62259}">
      <dgm:prSet/>
      <dgm:spPr/>
      <dgm:t>
        <a:bodyPr/>
        <a:lstStyle/>
        <a:p>
          <a:pPr algn="ctr"/>
          <a:endParaRPr lang="ru-RU" sz="1600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C201BD-C562-4BB2-91AB-3B2F027D6E1E}">
      <dgm:prSet custScaleX="240974" custScaleY="122463" custRadScaleRad="116564" custRadScaleInc="-2041"/>
      <dgm:spPr>
        <a:solidFill>
          <a:schemeClr val="accent2">
            <a:lumMod val="20000"/>
            <a:lumOff val="80000"/>
          </a:schemeClr>
        </a:solidFill>
        <a:ln w="28575">
          <a:solidFill>
            <a:schemeClr val="tx2"/>
          </a:solidFill>
        </a:ln>
      </dgm:spPr>
      <dgm:t>
        <a:bodyPr/>
        <a:lstStyle/>
        <a:p>
          <a:endParaRPr lang="ru-RU"/>
        </a:p>
      </dgm:t>
    </dgm:pt>
    <dgm:pt modelId="{A9915365-3F20-4978-A735-CAF2BC520503}" type="parTrans" cxnId="{431447EC-ED9A-4347-9220-9FE837776D80}">
      <dgm:prSet/>
      <dgm:spPr/>
      <dgm:t>
        <a:bodyPr/>
        <a:lstStyle/>
        <a:p>
          <a:pPr algn="ctr"/>
          <a:endParaRPr lang="ru-RU"/>
        </a:p>
      </dgm:t>
    </dgm:pt>
    <dgm:pt modelId="{B268A218-603B-4F67-9807-DA344C703CE0}" type="sibTrans" cxnId="{431447EC-ED9A-4347-9220-9FE837776D80}">
      <dgm:prSet/>
      <dgm:spPr/>
      <dgm:t>
        <a:bodyPr/>
        <a:lstStyle/>
        <a:p>
          <a:pPr algn="ctr"/>
          <a:endParaRPr lang="ru-RU"/>
        </a:p>
      </dgm:t>
    </dgm:pt>
    <dgm:pt modelId="{0200AEA9-0AEA-4410-B286-478528E5BE2D}">
      <dgm:prSet custScaleX="240974" custScaleY="122463" custRadScaleRad="147156" custRadScaleInc="106473"/>
      <dgm:spPr/>
      <dgm:t>
        <a:bodyPr/>
        <a:lstStyle/>
        <a:p>
          <a:pPr algn="ctr"/>
          <a:endParaRPr lang="ru-RU" dirty="0"/>
        </a:p>
      </dgm:t>
    </dgm:pt>
    <dgm:pt modelId="{1CD588D6-81A2-4476-923F-6956092D3257}" type="parTrans" cxnId="{68AF2D9C-3022-4E21-94EA-2AB50E105CCB}">
      <dgm:prSet/>
      <dgm:spPr/>
      <dgm:t>
        <a:bodyPr/>
        <a:lstStyle/>
        <a:p>
          <a:pPr algn="ctr"/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5AF74C-AA29-424D-8597-B3B76EF13C40}" type="sibTrans" cxnId="{68AF2D9C-3022-4E21-94EA-2AB50E105CCB}">
      <dgm:prSet/>
      <dgm:spPr/>
      <dgm:t>
        <a:bodyPr/>
        <a:lstStyle/>
        <a:p>
          <a:pPr algn="ctr"/>
          <a:endParaRPr lang="ru-RU"/>
        </a:p>
      </dgm:t>
    </dgm:pt>
    <dgm:pt modelId="{FF4BF27B-B53B-4D1A-8B4B-24FF1D644A7C}">
      <dgm:prSet phldrT="[Текст]" custScaleX="228967" custScaleY="153297" custLinFactNeighborX="-1482" custLinFactNeighborY="-3394"/>
      <dgm:spPr>
        <a:ln w="28575">
          <a:solidFill>
            <a:srgbClr val="002060"/>
          </a:solidFill>
        </a:ln>
      </dgm:spPr>
      <dgm:t>
        <a:bodyPr/>
        <a:lstStyle/>
        <a:p>
          <a:pPr algn="ctr"/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041BC1-33A0-4AD0-8945-ED2919102501}" type="parTrans" cxnId="{668604DE-22D3-4162-B7AD-C48514F9AF79}">
      <dgm:prSet/>
      <dgm:spPr/>
      <dgm:t>
        <a:bodyPr/>
        <a:lstStyle/>
        <a:p>
          <a:pPr algn="ctr"/>
          <a:endParaRPr lang="ru-RU"/>
        </a:p>
      </dgm:t>
    </dgm:pt>
    <dgm:pt modelId="{B65A0DF1-A812-4B3B-A903-9B9F67CA18AA}" type="sibTrans" cxnId="{668604DE-22D3-4162-B7AD-C48514F9AF79}">
      <dgm:prSet/>
      <dgm:spPr/>
      <dgm:t>
        <a:bodyPr/>
        <a:lstStyle/>
        <a:p>
          <a:pPr algn="ctr"/>
          <a:endParaRPr lang="ru-RU"/>
        </a:p>
      </dgm:t>
    </dgm:pt>
    <dgm:pt modelId="{111073C1-A87E-4F54-B090-6AEF36CDC877}">
      <dgm:prSet phldrT="[Текст]" custScaleX="228967" custScaleY="153297" custLinFactNeighborX="-1482" custLinFactNeighborY="-3394"/>
      <dgm:spPr>
        <a:ln w="28575">
          <a:solidFill>
            <a:srgbClr val="002060"/>
          </a:solidFill>
        </a:ln>
      </dgm:spPr>
      <dgm:t>
        <a:bodyPr/>
        <a:lstStyle/>
        <a:p>
          <a:pPr algn="ctr"/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88C8DC-1A9A-42C0-9D53-90B5076DE60B}" type="parTrans" cxnId="{7881A6A7-6106-4146-86FB-439856A43005}">
      <dgm:prSet/>
      <dgm:spPr/>
      <dgm:t>
        <a:bodyPr/>
        <a:lstStyle/>
        <a:p>
          <a:pPr algn="ctr"/>
          <a:endParaRPr lang="ru-RU"/>
        </a:p>
      </dgm:t>
    </dgm:pt>
    <dgm:pt modelId="{7E919971-4495-4396-BA73-F75179CF5D18}" type="sibTrans" cxnId="{7881A6A7-6106-4146-86FB-439856A43005}">
      <dgm:prSet/>
      <dgm:spPr/>
      <dgm:t>
        <a:bodyPr/>
        <a:lstStyle/>
        <a:p>
          <a:pPr algn="ctr"/>
          <a:endParaRPr lang="ru-RU"/>
        </a:p>
      </dgm:t>
    </dgm:pt>
    <dgm:pt modelId="{91EA6C7A-82DC-4965-B635-0067BA2A556F}">
      <dgm:prSet custScaleX="225977" custScaleY="118889" custRadScaleRad="143443" custRadScaleInc="-384633"/>
      <dgm:spPr>
        <a:solidFill>
          <a:schemeClr val="accent2">
            <a:lumMod val="20000"/>
            <a:lumOff val="80000"/>
          </a:schemeClr>
        </a:solidFill>
        <a:ln w="28575">
          <a:solidFill>
            <a:schemeClr val="tx2"/>
          </a:solidFill>
        </a:ln>
      </dgm:spPr>
      <dgm:t>
        <a:bodyPr/>
        <a:lstStyle/>
        <a:p>
          <a:pPr algn="ctr"/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DDBB0C-A4C5-4983-BAF1-93C6FB672F02}" type="parTrans" cxnId="{6EF61842-D008-4C9F-99FD-7A310EB96284}">
      <dgm:prSet/>
      <dgm:spPr/>
      <dgm:t>
        <a:bodyPr/>
        <a:lstStyle/>
        <a:p>
          <a:pPr algn="ctr"/>
          <a:endParaRPr lang="ru-RU"/>
        </a:p>
      </dgm:t>
    </dgm:pt>
    <dgm:pt modelId="{0E487BCB-126E-4D70-B38C-9F67411D99E5}" type="sibTrans" cxnId="{6EF61842-D008-4C9F-99FD-7A310EB96284}">
      <dgm:prSet/>
      <dgm:spPr/>
      <dgm:t>
        <a:bodyPr/>
        <a:lstStyle/>
        <a:p>
          <a:pPr algn="ctr"/>
          <a:endParaRPr lang="ru-RU"/>
        </a:p>
      </dgm:t>
    </dgm:pt>
    <dgm:pt modelId="{87DA8E38-8AD4-4EEB-BD40-6C6397DD594C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bg2"/>
        </a:solidFill>
        <a:ln w="28575">
          <a:solidFill>
            <a:srgbClr val="002060"/>
          </a:solidFill>
        </a:ln>
      </dgm:spPr>
      <dgm:t>
        <a:bodyPr/>
        <a:lstStyle/>
        <a:p>
          <a:pPr algn="ctr"/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 2019 году приобретено 2 новых автобуса для МБОУ Богородицкой СШ и МБОУ </a:t>
          </a:r>
          <a:r>
            <a:rPr lang="ru-RU" b="1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Пригорской</a:t>
          </a:r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СШ: - 4 141,0 тыс. руб. – областной бюджет.</a:t>
          </a:r>
          <a:endParaRPr lang="ru-RU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DB54C6E-68BF-4904-AF62-24E573583EB7}" type="parTrans" cxnId="{36659F07-7ED6-4301-A50A-525E0BA6A1C0}">
      <dgm:prSet/>
      <dgm:spPr/>
      <dgm:t>
        <a:bodyPr/>
        <a:lstStyle/>
        <a:p>
          <a:pPr algn="ctr"/>
          <a:endParaRPr lang="ru-RU"/>
        </a:p>
      </dgm:t>
    </dgm:pt>
    <dgm:pt modelId="{AF88CB6A-C6F1-417D-8171-D58487B061F8}" type="sibTrans" cxnId="{36659F07-7ED6-4301-A50A-525E0BA6A1C0}">
      <dgm:prSet/>
      <dgm:spPr/>
      <dgm:t>
        <a:bodyPr/>
        <a:lstStyle/>
        <a:p>
          <a:pPr algn="ctr"/>
          <a:endParaRPr lang="ru-RU"/>
        </a:p>
      </dgm:t>
    </dgm:pt>
    <dgm:pt modelId="{567CB27A-D68B-4687-A727-ED807A1A59C8}" type="pres">
      <dgm:prSet presAssocID="{0CE62641-1E8E-4ADD-B930-0AA351A55AC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F3B3D0E-0472-4287-A58A-82A36A1D1442}" type="pres">
      <dgm:prSet presAssocID="{006F035E-797B-42F0-B570-8BC4072BE2E2}" presName="singleCycle" presStyleCnt="0"/>
      <dgm:spPr/>
    </dgm:pt>
    <dgm:pt modelId="{4F55200F-033B-4E9B-BB67-954FEF15E987}" type="pres">
      <dgm:prSet presAssocID="{006F035E-797B-42F0-B570-8BC4072BE2E2}" presName="singleCenter" presStyleLbl="node1" presStyleIdx="0" presStyleCnt="6" custScaleX="182388" custScaleY="126161" custLinFactNeighborX="-13625" custLinFactNeighborY="-1565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710B5DBC-A789-4C62-8E00-D98D1A310091}" type="pres">
      <dgm:prSet presAssocID="{71637939-9438-4C7F-B2A7-D2C55082A8A4}" presName="Name56" presStyleLbl="parChTrans1D2" presStyleIdx="0" presStyleCnt="5"/>
      <dgm:spPr/>
      <dgm:t>
        <a:bodyPr/>
        <a:lstStyle/>
        <a:p>
          <a:endParaRPr lang="ru-RU"/>
        </a:p>
      </dgm:t>
    </dgm:pt>
    <dgm:pt modelId="{594E451B-BA4F-4C7B-91D7-D5E8E4F6D3BB}" type="pres">
      <dgm:prSet presAssocID="{826FBC62-EB59-4DB8-89E5-DD8B44A2EA8D}" presName="text0" presStyleLbl="node1" presStyleIdx="1" presStyleCnt="6" custScaleX="208683" custScaleY="117763" custRadScaleRad="135277" custRadScaleInc="1394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E42DA9-796B-4943-93C5-DD4C7AAC053B}" type="pres">
      <dgm:prSet presAssocID="{8C335FC6-7486-4CC4-B548-C20FE77681FE}" presName="Name56" presStyleLbl="parChTrans1D2" presStyleIdx="1" presStyleCnt="5"/>
      <dgm:spPr/>
      <dgm:t>
        <a:bodyPr/>
        <a:lstStyle/>
        <a:p>
          <a:endParaRPr lang="ru-RU"/>
        </a:p>
      </dgm:t>
    </dgm:pt>
    <dgm:pt modelId="{063F716E-4D91-4BE3-A19E-1E545866E513}" type="pres">
      <dgm:prSet presAssocID="{F64390AE-41A0-4B67-AFB9-9802DCDADEB9}" presName="text0" presStyleLbl="node1" presStyleIdx="2" presStyleCnt="6" custScaleX="230346" custScaleY="116738" custRadScaleRad="159770" custRadScaleInc="-3464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E8AAB6-9E5C-42C8-A851-1C22FDEEBBB6}" type="pres">
      <dgm:prSet presAssocID="{39512DDE-768E-4804-B2EA-5DE945E1DC10}" presName="Name56" presStyleLbl="parChTrans1D2" presStyleIdx="2" presStyleCnt="5"/>
      <dgm:spPr/>
      <dgm:t>
        <a:bodyPr/>
        <a:lstStyle/>
        <a:p>
          <a:endParaRPr lang="ru-RU"/>
        </a:p>
      </dgm:t>
    </dgm:pt>
    <dgm:pt modelId="{946BD730-199E-4AAF-BBFE-4B5E5C3239B0}" type="pres">
      <dgm:prSet presAssocID="{ACB1D9B1-F503-4C1E-AE52-5792ECB24D18}" presName="text0" presStyleLbl="node1" presStyleIdx="3" presStyleCnt="6" custScaleX="240974" custScaleY="122463" custRadScaleRad="164560" custRadScaleInc="345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EB3D2E-1598-4CEB-8F63-6060F401A0DC}" type="pres">
      <dgm:prSet presAssocID="{D6475394-F7C8-426D-9F60-1F44A53F80E7}" presName="Name56" presStyleLbl="parChTrans1D2" presStyleIdx="3" presStyleCnt="5"/>
      <dgm:spPr/>
      <dgm:t>
        <a:bodyPr/>
        <a:lstStyle/>
        <a:p>
          <a:endParaRPr lang="ru-RU"/>
        </a:p>
      </dgm:t>
    </dgm:pt>
    <dgm:pt modelId="{5640E9A4-5E75-4F97-9214-16CFC1F0DB6C}" type="pres">
      <dgm:prSet presAssocID="{B0A56065-FFCB-4640-8430-33BBD25666DC}" presName="text0" presStyleLbl="node1" presStyleIdx="4" presStyleCnt="6" custScaleX="194995" custScaleY="113875" custRadScaleRad="153879" custRadScaleInc="-3532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24C6D7-605C-43E9-9AAA-61B5860DB3C0}" type="pres">
      <dgm:prSet presAssocID="{3DB54C6E-68BF-4904-AF62-24E573583EB7}" presName="Name56" presStyleLbl="parChTrans1D2" presStyleIdx="4" presStyleCnt="5"/>
      <dgm:spPr/>
      <dgm:t>
        <a:bodyPr/>
        <a:lstStyle/>
        <a:p>
          <a:endParaRPr lang="ru-RU"/>
        </a:p>
      </dgm:t>
    </dgm:pt>
    <dgm:pt modelId="{E7EF0CF2-CB5D-4DB9-B0BA-F98D0AC133B7}" type="pres">
      <dgm:prSet presAssocID="{87DA8E38-8AD4-4EEB-BD40-6C6397DD594C}" presName="text0" presStyleLbl="node1" presStyleIdx="5" presStyleCnt="6" custScaleX="585685" custScaleY="94651" custRadScaleRad="86069" custRadScaleInc="-2640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C766E6-E0A5-466D-959B-06530E3C3835}" type="presOf" srcId="{D6475394-F7C8-426D-9F60-1F44A53F80E7}" destId="{9EEB3D2E-1598-4CEB-8F63-6060F401A0DC}" srcOrd="0" destOrd="0" presId="urn:microsoft.com/office/officeart/2008/layout/RadialCluster"/>
    <dgm:cxn modelId="{4E9C1123-5E96-428B-9DD6-FF5FD5C62259}" srcId="{006F035E-797B-42F0-B570-8BC4072BE2E2}" destId="{ACB1D9B1-F503-4C1E-AE52-5792ECB24D18}" srcOrd="2" destOrd="0" parTransId="{39512DDE-768E-4804-B2EA-5DE945E1DC10}" sibTransId="{3BDAA158-4D75-40C1-BFFA-5A2C47634222}"/>
    <dgm:cxn modelId="{104C93A2-9CE9-4E7D-9EDC-EC7F36197F49}" type="presOf" srcId="{B0A56065-FFCB-4640-8430-33BBD25666DC}" destId="{5640E9A4-5E75-4F97-9214-16CFC1F0DB6C}" srcOrd="0" destOrd="0" presId="urn:microsoft.com/office/officeart/2008/layout/RadialCluster"/>
    <dgm:cxn modelId="{36659F07-7ED6-4301-A50A-525E0BA6A1C0}" srcId="{006F035E-797B-42F0-B570-8BC4072BE2E2}" destId="{87DA8E38-8AD4-4EEB-BD40-6C6397DD594C}" srcOrd="4" destOrd="0" parTransId="{3DB54C6E-68BF-4904-AF62-24E573583EB7}" sibTransId="{AF88CB6A-C6F1-417D-8171-D58487B061F8}"/>
    <dgm:cxn modelId="{DE6C6C3D-8F81-42BE-A13E-CA2D971214AF}" srcId="{006F035E-797B-42F0-B570-8BC4072BE2E2}" destId="{F64390AE-41A0-4B67-AFB9-9802DCDADEB9}" srcOrd="1" destOrd="0" parTransId="{8C335FC6-7486-4CC4-B548-C20FE77681FE}" sibTransId="{A6ECBCE8-8E5B-474E-BB5D-115C01922CD5}"/>
    <dgm:cxn modelId="{EC08BA2A-28CB-42AE-91B0-603A9026AD60}" srcId="{006F035E-797B-42F0-B570-8BC4072BE2E2}" destId="{826FBC62-EB59-4DB8-89E5-DD8B44A2EA8D}" srcOrd="0" destOrd="0" parTransId="{71637939-9438-4C7F-B2A7-D2C55082A8A4}" sibTransId="{FD4BB816-745D-4C37-97C1-75D1885A1DAD}"/>
    <dgm:cxn modelId="{78D027AC-0A1B-4623-B39A-8BAE0388F8DB}" srcId="{006F035E-797B-42F0-B570-8BC4072BE2E2}" destId="{B0A56065-FFCB-4640-8430-33BBD25666DC}" srcOrd="3" destOrd="0" parTransId="{D6475394-F7C8-426D-9F60-1F44A53F80E7}" sibTransId="{F1B5E621-C801-4C1E-9493-394B096CA5B9}"/>
    <dgm:cxn modelId="{1F66520D-FB09-4E39-B3BD-77FB4E40D157}" srcId="{0CE62641-1E8E-4ADD-B930-0AA351A55ACF}" destId="{006F035E-797B-42F0-B570-8BC4072BE2E2}" srcOrd="0" destOrd="0" parTransId="{86FB6D93-1186-45AF-9CCC-7C7A199253BC}" sibTransId="{75946F0C-16ED-47B4-817F-CC1BB3F63820}"/>
    <dgm:cxn modelId="{35BFABEA-D942-488E-81FC-962A03E2EFDB}" type="presOf" srcId="{F64390AE-41A0-4B67-AFB9-9802DCDADEB9}" destId="{063F716E-4D91-4BE3-A19E-1E545866E513}" srcOrd="0" destOrd="0" presId="urn:microsoft.com/office/officeart/2008/layout/RadialCluster"/>
    <dgm:cxn modelId="{14CAAF96-9D0A-41CA-8865-AE6223F86E33}" type="presOf" srcId="{39512DDE-768E-4804-B2EA-5DE945E1DC10}" destId="{6EE8AAB6-9E5C-42C8-A851-1C22FDEEBBB6}" srcOrd="0" destOrd="0" presId="urn:microsoft.com/office/officeart/2008/layout/RadialCluster"/>
    <dgm:cxn modelId="{B37227AA-EB5C-49FA-80BD-7A9C05BF0D5A}" type="presOf" srcId="{71637939-9438-4C7F-B2A7-D2C55082A8A4}" destId="{710B5DBC-A789-4C62-8E00-D98D1A310091}" srcOrd="0" destOrd="0" presId="urn:microsoft.com/office/officeart/2008/layout/RadialCluster"/>
    <dgm:cxn modelId="{68AF2D9C-3022-4E21-94EA-2AB50E105CCB}" srcId="{0CE62641-1E8E-4ADD-B930-0AA351A55ACF}" destId="{0200AEA9-0AEA-4410-B286-478528E5BE2D}" srcOrd="2" destOrd="0" parTransId="{1CD588D6-81A2-4476-923F-6956092D3257}" sibTransId="{365AF74C-AA29-424D-8597-B3B76EF13C40}"/>
    <dgm:cxn modelId="{668604DE-22D3-4162-B7AD-C48514F9AF79}" srcId="{0CE62641-1E8E-4ADD-B930-0AA351A55ACF}" destId="{FF4BF27B-B53B-4D1A-8B4B-24FF1D644A7C}" srcOrd="3" destOrd="0" parTransId="{1E041BC1-33A0-4AD0-8945-ED2919102501}" sibTransId="{B65A0DF1-A812-4B3B-A903-9B9F67CA18AA}"/>
    <dgm:cxn modelId="{AF9F32F3-338A-4277-9AA1-B02785F56BC3}" type="presOf" srcId="{87DA8E38-8AD4-4EEB-BD40-6C6397DD594C}" destId="{E7EF0CF2-CB5D-4DB9-B0BA-F98D0AC133B7}" srcOrd="0" destOrd="0" presId="urn:microsoft.com/office/officeart/2008/layout/RadialCluster"/>
    <dgm:cxn modelId="{431447EC-ED9A-4347-9220-9FE837776D80}" srcId="{0CE62641-1E8E-4ADD-B930-0AA351A55ACF}" destId="{2DC201BD-C562-4BB2-91AB-3B2F027D6E1E}" srcOrd="1" destOrd="0" parTransId="{A9915365-3F20-4978-A735-CAF2BC520503}" sibTransId="{B268A218-603B-4F67-9807-DA344C703CE0}"/>
    <dgm:cxn modelId="{2A166181-FF5F-4148-9AAC-AD00E30C6E4B}" type="presOf" srcId="{8C335FC6-7486-4CC4-B548-C20FE77681FE}" destId="{58E42DA9-796B-4943-93C5-DD4C7AAC053B}" srcOrd="0" destOrd="0" presId="urn:microsoft.com/office/officeart/2008/layout/RadialCluster"/>
    <dgm:cxn modelId="{6EF61842-D008-4C9F-99FD-7A310EB96284}" srcId="{0CE62641-1E8E-4ADD-B930-0AA351A55ACF}" destId="{91EA6C7A-82DC-4965-B635-0067BA2A556F}" srcOrd="5" destOrd="0" parTransId="{20DDBB0C-A4C5-4983-BAF1-93C6FB672F02}" sibTransId="{0E487BCB-126E-4D70-B38C-9F67411D99E5}"/>
    <dgm:cxn modelId="{7881A6A7-6106-4146-86FB-439856A43005}" srcId="{0CE62641-1E8E-4ADD-B930-0AA351A55ACF}" destId="{111073C1-A87E-4F54-B090-6AEF36CDC877}" srcOrd="4" destOrd="0" parTransId="{5F88C8DC-1A9A-42C0-9D53-90B5076DE60B}" sibTransId="{7E919971-4495-4396-BA73-F75179CF5D18}"/>
    <dgm:cxn modelId="{D9763621-6E5E-43B9-B372-C45596779CB7}" type="presOf" srcId="{826FBC62-EB59-4DB8-89E5-DD8B44A2EA8D}" destId="{594E451B-BA4F-4C7B-91D7-D5E8E4F6D3BB}" srcOrd="0" destOrd="0" presId="urn:microsoft.com/office/officeart/2008/layout/RadialCluster"/>
    <dgm:cxn modelId="{D9C2E047-D1B7-4C19-B3B2-C6820FD89668}" type="presOf" srcId="{ACB1D9B1-F503-4C1E-AE52-5792ECB24D18}" destId="{946BD730-199E-4AAF-BBFE-4B5E5C3239B0}" srcOrd="0" destOrd="0" presId="urn:microsoft.com/office/officeart/2008/layout/RadialCluster"/>
    <dgm:cxn modelId="{31550795-EF52-4AAF-881D-275C65BC9A33}" type="presOf" srcId="{0CE62641-1E8E-4ADD-B930-0AA351A55ACF}" destId="{567CB27A-D68B-4687-A727-ED807A1A59C8}" srcOrd="0" destOrd="0" presId="urn:microsoft.com/office/officeart/2008/layout/RadialCluster"/>
    <dgm:cxn modelId="{D164D91B-115C-4861-A610-35F53471E680}" type="presOf" srcId="{3DB54C6E-68BF-4904-AF62-24E573583EB7}" destId="{6724C6D7-605C-43E9-9AAA-61B5860DB3C0}" srcOrd="0" destOrd="0" presId="urn:microsoft.com/office/officeart/2008/layout/RadialCluster"/>
    <dgm:cxn modelId="{31A9CCD1-4A99-47E6-AA8D-392C2DE19430}" type="presOf" srcId="{006F035E-797B-42F0-B570-8BC4072BE2E2}" destId="{4F55200F-033B-4E9B-BB67-954FEF15E987}" srcOrd="0" destOrd="0" presId="urn:microsoft.com/office/officeart/2008/layout/RadialCluster"/>
    <dgm:cxn modelId="{22B4A1B5-6047-402B-9DFC-F4FD5F3049B3}" type="presParOf" srcId="{567CB27A-D68B-4687-A727-ED807A1A59C8}" destId="{6F3B3D0E-0472-4287-A58A-82A36A1D1442}" srcOrd="0" destOrd="0" presId="urn:microsoft.com/office/officeart/2008/layout/RadialCluster"/>
    <dgm:cxn modelId="{6AE1A0A6-155E-42FB-B362-CB954ADBD77E}" type="presParOf" srcId="{6F3B3D0E-0472-4287-A58A-82A36A1D1442}" destId="{4F55200F-033B-4E9B-BB67-954FEF15E987}" srcOrd="0" destOrd="0" presId="urn:microsoft.com/office/officeart/2008/layout/RadialCluster"/>
    <dgm:cxn modelId="{C0E11B6B-01E8-451C-8725-23CBE29FDC21}" type="presParOf" srcId="{6F3B3D0E-0472-4287-A58A-82A36A1D1442}" destId="{710B5DBC-A789-4C62-8E00-D98D1A310091}" srcOrd="1" destOrd="0" presId="urn:microsoft.com/office/officeart/2008/layout/RadialCluster"/>
    <dgm:cxn modelId="{E487B28A-A380-4CDC-B0CC-9B86FB45D524}" type="presParOf" srcId="{6F3B3D0E-0472-4287-A58A-82A36A1D1442}" destId="{594E451B-BA4F-4C7B-91D7-D5E8E4F6D3BB}" srcOrd="2" destOrd="0" presId="urn:microsoft.com/office/officeart/2008/layout/RadialCluster"/>
    <dgm:cxn modelId="{78A7F5CD-F4E5-4CCA-8140-3CDDDDFD0E74}" type="presParOf" srcId="{6F3B3D0E-0472-4287-A58A-82A36A1D1442}" destId="{58E42DA9-796B-4943-93C5-DD4C7AAC053B}" srcOrd="3" destOrd="0" presId="urn:microsoft.com/office/officeart/2008/layout/RadialCluster"/>
    <dgm:cxn modelId="{750D7C59-4606-4552-A1D4-67A2EF4C2448}" type="presParOf" srcId="{6F3B3D0E-0472-4287-A58A-82A36A1D1442}" destId="{063F716E-4D91-4BE3-A19E-1E545866E513}" srcOrd="4" destOrd="0" presId="urn:microsoft.com/office/officeart/2008/layout/RadialCluster"/>
    <dgm:cxn modelId="{D331BBC3-83EB-40E4-968B-545C712ABD85}" type="presParOf" srcId="{6F3B3D0E-0472-4287-A58A-82A36A1D1442}" destId="{6EE8AAB6-9E5C-42C8-A851-1C22FDEEBBB6}" srcOrd="5" destOrd="0" presId="urn:microsoft.com/office/officeart/2008/layout/RadialCluster"/>
    <dgm:cxn modelId="{1621EE39-F04E-447A-B18E-194F00CE3D13}" type="presParOf" srcId="{6F3B3D0E-0472-4287-A58A-82A36A1D1442}" destId="{946BD730-199E-4AAF-BBFE-4B5E5C3239B0}" srcOrd="6" destOrd="0" presId="urn:microsoft.com/office/officeart/2008/layout/RadialCluster"/>
    <dgm:cxn modelId="{49CBF187-92CC-4350-94EA-28DE95D0579F}" type="presParOf" srcId="{6F3B3D0E-0472-4287-A58A-82A36A1D1442}" destId="{9EEB3D2E-1598-4CEB-8F63-6060F401A0DC}" srcOrd="7" destOrd="0" presId="urn:microsoft.com/office/officeart/2008/layout/RadialCluster"/>
    <dgm:cxn modelId="{EC95FFE8-B74E-40DB-B756-E5727CFCE2D2}" type="presParOf" srcId="{6F3B3D0E-0472-4287-A58A-82A36A1D1442}" destId="{5640E9A4-5E75-4F97-9214-16CFC1F0DB6C}" srcOrd="8" destOrd="0" presId="urn:microsoft.com/office/officeart/2008/layout/RadialCluster"/>
    <dgm:cxn modelId="{0C8E082F-F202-4805-95B4-5DAF6C43D61F}" type="presParOf" srcId="{6F3B3D0E-0472-4287-A58A-82A36A1D1442}" destId="{6724C6D7-605C-43E9-9AAA-61B5860DB3C0}" srcOrd="9" destOrd="0" presId="urn:microsoft.com/office/officeart/2008/layout/RadialCluster"/>
    <dgm:cxn modelId="{F0281B12-B62B-4892-A96A-720276F7C73E}" type="presParOf" srcId="{6F3B3D0E-0472-4287-A58A-82A36A1D1442}" destId="{E7EF0CF2-CB5D-4DB9-B0BA-F98D0AC133B7}" srcOrd="10" destOrd="0" presId="urn:microsoft.com/office/officeart/2008/layout/RadialCluster"/>
  </dgm:cxnLst>
  <dgm:bg>
    <a:noFill/>
  </dgm:bg>
  <dgm:whole>
    <a:ln w="28575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E9A6FC-E725-4D9A-87FA-5798813CCBF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6907CE-2D18-4B10-820C-F81EF80110ED}">
      <dgm:prSet phldrT="[Текст]" custT="1"/>
      <dgm:spPr>
        <a:solidFill>
          <a:schemeClr val="bg2"/>
        </a:solidFill>
        <a:ln>
          <a:solidFill>
            <a:srgbClr val="002060"/>
          </a:solidFill>
        </a:ln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Gulim" panose="020B0600000101010101" pitchFamily="34" charset="-127"/>
              <a:cs typeface="Times New Roman" panose="02020603050405020304" pitchFamily="18" charset="0"/>
            </a:rPr>
            <a:t>Достижения образования</a:t>
          </a:r>
        </a:p>
        <a:p>
          <a:pPr defTabSz="2755900">
            <a:lnSpc>
              <a:spcPct val="90000"/>
            </a:lnSpc>
          </a:pPr>
          <a:endParaRPr lang="ru-RU" dirty="0"/>
        </a:p>
      </dgm:t>
    </dgm:pt>
    <dgm:pt modelId="{C44BAA32-9BA2-46C0-89EF-F64A59982E3A}" type="sibTrans" cxnId="{1AC1A68B-9BFD-4458-B90C-DAE8E6B85D72}">
      <dgm:prSet/>
      <dgm:spPr/>
      <dgm:t>
        <a:bodyPr/>
        <a:lstStyle/>
        <a:p>
          <a:endParaRPr lang="ru-RU"/>
        </a:p>
      </dgm:t>
    </dgm:pt>
    <dgm:pt modelId="{355A2DB1-8934-453A-AC15-930EE0B4E0C5}" type="parTrans" cxnId="{1AC1A68B-9BFD-4458-B90C-DAE8E6B85D72}">
      <dgm:prSet/>
      <dgm:spPr/>
      <dgm:t>
        <a:bodyPr/>
        <a:lstStyle/>
        <a:p>
          <a:endParaRPr lang="ru-RU"/>
        </a:p>
      </dgm:t>
    </dgm:pt>
    <dgm:pt modelId="{E0FD3D80-1ECD-426C-AB27-47AEB4847693}">
      <dgm:prSet/>
      <dgm:spPr>
        <a:solidFill>
          <a:schemeClr val="bg2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  выпускников 11 классов награждены</a:t>
          </a:r>
          <a:r>
            <a:rPr lang="ru-RU" baseline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золотыми медалями «За особые успехи в учении»</a:t>
          </a:r>
          <a:endParaRPr lang="ru-RU" dirty="0" smtClean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897155-F71A-4D75-868D-7A40329B7A01}" type="parTrans" cxnId="{5FA12D5C-5C8B-4CA0-B715-DA9D09F93438}">
      <dgm:prSet/>
      <dgm:spPr/>
      <dgm:t>
        <a:bodyPr/>
        <a:lstStyle/>
        <a:p>
          <a:endParaRPr lang="ru-RU"/>
        </a:p>
      </dgm:t>
    </dgm:pt>
    <dgm:pt modelId="{5AD2F169-A03C-40C7-839E-7774086150A9}" type="sibTrans" cxnId="{5FA12D5C-5C8B-4CA0-B715-DA9D09F93438}">
      <dgm:prSet/>
      <dgm:spPr/>
      <dgm:t>
        <a:bodyPr/>
        <a:lstStyle/>
        <a:p>
          <a:endParaRPr lang="ru-RU"/>
        </a:p>
      </dgm:t>
    </dgm:pt>
    <dgm:pt modelId="{92AA66C7-D06E-4EB6-ABD6-A0C15D5EDC2F}">
      <dgm:prSet/>
      <dgm:spPr>
        <a:solidFill>
          <a:schemeClr val="bg2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26 обучающихся награждены районной</a:t>
          </a:r>
          <a:r>
            <a:rPr lang="ru-RU" baseline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стипендией</a:t>
          </a:r>
          <a:endParaRPr lang="ru-RU" dirty="0" smtClean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2F9C83-FF5F-4832-88AD-1205A486D51A}" type="parTrans" cxnId="{B5C5A458-C4DB-4A1D-BE27-C8DA6098C08D}">
      <dgm:prSet/>
      <dgm:spPr/>
      <dgm:t>
        <a:bodyPr/>
        <a:lstStyle/>
        <a:p>
          <a:endParaRPr lang="ru-RU"/>
        </a:p>
      </dgm:t>
    </dgm:pt>
    <dgm:pt modelId="{EB136764-692B-4207-932E-9D6F031D93E3}" type="sibTrans" cxnId="{B5C5A458-C4DB-4A1D-BE27-C8DA6098C08D}">
      <dgm:prSet/>
      <dgm:spPr/>
      <dgm:t>
        <a:bodyPr/>
        <a:lstStyle/>
        <a:p>
          <a:endParaRPr lang="ru-RU"/>
        </a:p>
      </dgm:t>
    </dgm:pt>
    <dgm:pt modelId="{F1D6D639-2FA9-48F5-AF85-E50F108F5C10}" type="pres">
      <dgm:prSet presAssocID="{CEE9A6FC-E725-4D9A-87FA-5798813CCBF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001F21C-AF26-4740-B036-4870672E22C5}" type="pres">
      <dgm:prSet presAssocID="{AA6907CE-2D18-4B10-820C-F81EF80110ED}" presName="hierRoot1" presStyleCnt="0">
        <dgm:presLayoutVars>
          <dgm:hierBranch val="init"/>
        </dgm:presLayoutVars>
      </dgm:prSet>
      <dgm:spPr/>
    </dgm:pt>
    <dgm:pt modelId="{28079160-8D70-4F18-822A-554676A986A1}" type="pres">
      <dgm:prSet presAssocID="{AA6907CE-2D18-4B10-820C-F81EF80110ED}" presName="rootComposite1" presStyleCnt="0"/>
      <dgm:spPr/>
    </dgm:pt>
    <dgm:pt modelId="{3210987B-46EB-4609-ACB8-8B6C40F19F7B}" type="pres">
      <dgm:prSet presAssocID="{AA6907CE-2D18-4B10-820C-F81EF80110ED}" presName="rootText1" presStyleLbl="node0" presStyleIdx="0" presStyleCnt="1" custScaleX="272930" custScaleY="52756" custLinFactNeighborX="2739" custLinFactNeighborY="139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ACEE56-88D7-44C4-A4BA-E8AAD8C497AF}" type="pres">
      <dgm:prSet presAssocID="{AA6907CE-2D18-4B10-820C-F81EF80110E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295415A-9190-4ADB-AC10-38866A20358B}" type="pres">
      <dgm:prSet presAssocID="{AA6907CE-2D18-4B10-820C-F81EF80110ED}" presName="hierChild2" presStyleCnt="0"/>
      <dgm:spPr/>
    </dgm:pt>
    <dgm:pt modelId="{43798739-7655-4EE5-A164-5E713FCB7952}" type="pres">
      <dgm:prSet presAssocID="{2A897155-F71A-4D75-868D-7A40329B7A01}" presName="Name37" presStyleLbl="parChTrans1D2" presStyleIdx="0" presStyleCnt="2"/>
      <dgm:spPr/>
      <dgm:t>
        <a:bodyPr/>
        <a:lstStyle/>
        <a:p>
          <a:endParaRPr lang="ru-RU"/>
        </a:p>
      </dgm:t>
    </dgm:pt>
    <dgm:pt modelId="{445B7DAC-7FD9-4CA7-BA2A-49692EE9030B}" type="pres">
      <dgm:prSet presAssocID="{E0FD3D80-1ECD-426C-AB27-47AEB4847693}" presName="hierRoot2" presStyleCnt="0">
        <dgm:presLayoutVars>
          <dgm:hierBranch val="init"/>
        </dgm:presLayoutVars>
      </dgm:prSet>
      <dgm:spPr/>
    </dgm:pt>
    <dgm:pt modelId="{EC8DB1C4-8212-44C4-A9E1-8BB445DC1D23}" type="pres">
      <dgm:prSet presAssocID="{E0FD3D80-1ECD-426C-AB27-47AEB4847693}" presName="rootComposite" presStyleCnt="0"/>
      <dgm:spPr/>
    </dgm:pt>
    <dgm:pt modelId="{C57EAACC-0CE3-41C5-BD3F-A578652244DA}" type="pres">
      <dgm:prSet presAssocID="{E0FD3D80-1ECD-426C-AB27-47AEB4847693}" presName="rootText" presStyleLbl="node2" presStyleIdx="0" presStyleCnt="2" custScaleX="180289" custScaleY="71981" custLinFactNeighborX="-11683" custLinFactNeighborY="19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54BAB81-47ED-4823-B29D-4FC649296E9C}" type="pres">
      <dgm:prSet presAssocID="{E0FD3D80-1ECD-426C-AB27-47AEB4847693}" presName="rootConnector" presStyleLbl="node2" presStyleIdx="0" presStyleCnt="2"/>
      <dgm:spPr/>
      <dgm:t>
        <a:bodyPr/>
        <a:lstStyle/>
        <a:p>
          <a:endParaRPr lang="ru-RU"/>
        </a:p>
      </dgm:t>
    </dgm:pt>
    <dgm:pt modelId="{DEDE16DD-DB2E-4C93-B0D5-24711F6E7BB2}" type="pres">
      <dgm:prSet presAssocID="{E0FD3D80-1ECD-426C-AB27-47AEB4847693}" presName="hierChild4" presStyleCnt="0"/>
      <dgm:spPr/>
    </dgm:pt>
    <dgm:pt modelId="{7C6A7DDE-A333-47E4-8FA5-96A0A9740AE7}" type="pres">
      <dgm:prSet presAssocID="{E0FD3D80-1ECD-426C-AB27-47AEB4847693}" presName="hierChild5" presStyleCnt="0"/>
      <dgm:spPr/>
    </dgm:pt>
    <dgm:pt modelId="{51537C86-3B43-4C3C-95D0-BCE7FD66B177}" type="pres">
      <dgm:prSet presAssocID="{A72F9C83-FF5F-4832-88AD-1205A486D51A}" presName="Name37" presStyleLbl="parChTrans1D2" presStyleIdx="1" presStyleCnt="2"/>
      <dgm:spPr/>
      <dgm:t>
        <a:bodyPr/>
        <a:lstStyle/>
        <a:p>
          <a:endParaRPr lang="ru-RU"/>
        </a:p>
      </dgm:t>
    </dgm:pt>
    <dgm:pt modelId="{3CEEFF4C-7E3E-4B34-A36F-45EE854AC395}" type="pres">
      <dgm:prSet presAssocID="{92AA66C7-D06E-4EB6-ABD6-A0C15D5EDC2F}" presName="hierRoot2" presStyleCnt="0">
        <dgm:presLayoutVars>
          <dgm:hierBranch val="init"/>
        </dgm:presLayoutVars>
      </dgm:prSet>
      <dgm:spPr/>
    </dgm:pt>
    <dgm:pt modelId="{93099AC0-0D09-4CCD-BAE7-F7BE52B0AF1E}" type="pres">
      <dgm:prSet presAssocID="{92AA66C7-D06E-4EB6-ABD6-A0C15D5EDC2F}" presName="rootComposite" presStyleCnt="0"/>
      <dgm:spPr/>
    </dgm:pt>
    <dgm:pt modelId="{D2EED815-DAFB-4444-BDE8-68FEAF5149A1}" type="pres">
      <dgm:prSet presAssocID="{92AA66C7-D06E-4EB6-ABD6-A0C15D5EDC2F}" presName="rootText" presStyleLbl="node2" presStyleIdx="1" presStyleCnt="2" custScaleX="165413" custScaleY="71981" custLinFactNeighborX="-8153" custLinFactNeighborY="19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0492CC-273F-4C32-B49D-EB14D50DFF38}" type="pres">
      <dgm:prSet presAssocID="{92AA66C7-D06E-4EB6-ABD6-A0C15D5EDC2F}" presName="rootConnector" presStyleLbl="node2" presStyleIdx="1" presStyleCnt="2"/>
      <dgm:spPr/>
      <dgm:t>
        <a:bodyPr/>
        <a:lstStyle/>
        <a:p>
          <a:endParaRPr lang="ru-RU"/>
        </a:p>
      </dgm:t>
    </dgm:pt>
    <dgm:pt modelId="{98DD5E89-12DA-48AD-A245-ADD5EE28496E}" type="pres">
      <dgm:prSet presAssocID="{92AA66C7-D06E-4EB6-ABD6-A0C15D5EDC2F}" presName="hierChild4" presStyleCnt="0"/>
      <dgm:spPr/>
    </dgm:pt>
    <dgm:pt modelId="{9241E816-E311-477C-9893-924FA414C94E}" type="pres">
      <dgm:prSet presAssocID="{92AA66C7-D06E-4EB6-ABD6-A0C15D5EDC2F}" presName="hierChild5" presStyleCnt="0"/>
      <dgm:spPr/>
    </dgm:pt>
    <dgm:pt modelId="{D4EAA9A0-F194-417E-9A52-817126F51857}" type="pres">
      <dgm:prSet presAssocID="{AA6907CE-2D18-4B10-820C-F81EF80110ED}" presName="hierChild3" presStyleCnt="0"/>
      <dgm:spPr/>
    </dgm:pt>
  </dgm:ptLst>
  <dgm:cxnLst>
    <dgm:cxn modelId="{B5C5A458-C4DB-4A1D-BE27-C8DA6098C08D}" srcId="{AA6907CE-2D18-4B10-820C-F81EF80110ED}" destId="{92AA66C7-D06E-4EB6-ABD6-A0C15D5EDC2F}" srcOrd="1" destOrd="0" parTransId="{A72F9C83-FF5F-4832-88AD-1205A486D51A}" sibTransId="{EB136764-692B-4207-932E-9D6F031D93E3}"/>
    <dgm:cxn modelId="{B659348F-2D44-4E46-BB36-632018A760C8}" type="presOf" srcId="{E0FD3D80-1ECD-426C-AB27-47AEB4847693}" destId="{C57EAACC-0CE3-41C5-BD3F-A578652244DA}" srcOrd="0" destOrd="0" presId="urn:microsoft.com/office/officeart/2005/8/layout/orgChart1"/>
    <dgm:cxn modelId="{5FA12D5C-5C8B-4CA0-B715-DA9D09F93438}" srcId="{AA6907CE-2D18-4B10-820C-F81EF80110ED}" destId="{E0FD3D80-1ECD-426C-AB27-47AEB4847693}" srcOrd="0" destOrd="0" parTransId="{2A897155-F71A-4D75-868D-7A40329B7A01}" sibTransId="{5AD2F169-A03C-40C7-839E-7774086150A9}"/>
    <dgm:cxn modelId="{8E4B7E48-0F69-44A3-AA78-529F0CB1E5FE}" type="presOf" srcId="{E0FD3D80-1ECD-426C-AB27-47AEB4847693}" destId="{E54BAB81-47ED-4823-B29D-4FC649296E9C}" srcOrd="1" destOrd="0" presId="urn:microsoft.com/office/officeart/2005/8/layout/orgChart1"/>
    <dgm:cxn modelId="{957DB700-F0CD-4005-9146-C9953AF57246}" type="presOf" srcId="{AA6907CE-2D18-4B10-820C-F81EF80110ED}" destId="{3210987B-46EB-4609-ACB8-8B6C40F19F7B}" srcOrd="0" destOrd="0" presId="urn:microsoft.com/office/officeart/2005/8/layout/orgChart1"/>
    <dgm:cxn modelId="{0B88498B-D977-4FE9-BF97-BD2AE472EBC4}" type="presOf" srcId="{2A897155-F71A-4D75-868D-7A40329B7A01}" destId="{43798739-7655-4EE5-A164-5E713FCB7952}" srcOrd="0" destOrd="0" presId="urn:microsoft.com/office/officeart/2005/8/layout/orgChart1"/>
    <dgm:cxn modelId="{7DA9D98A-6093-4FFD-9AD4-081DB0120820}" type="presOf" srcId="{92AA66C7-D06E-4EB6-ABD6-A0C15D5EDC2F}" destId="{D2EED815-DAFB-4444-BDE8-68FEAF5149A1}" srcOrd="0" destOrd="0" presId="urn:microsoft.com/office/officeart/2005/8/layout/orgChart1"/>
    <dgm:cxn modelId="{D546793A-E25C-45B2-8A44-CBFD63953314}" type="presOf" srcId="{A72F9C83-FF5F-4832-88AD-1205A486D51A}" destId="{51537C86-3B43-4C3C-95D0-BCE7FD66B177}" srcOrd="0" destOrd="0" presId="urn:microsoft.com/office/officeart/2005/8/layout/orgChart1"/>
    <dgm:cxn modelId="{1AC1A68B-9BFD-4458-B90C-DAE8E6B85D72}" srcId="{CEE9A6FC-E725-4D9A-87FA-5798813CCBFD}" destId="{AA6907CE-2D18-4B10-820C-F81EF80110ED}" srcOrd="0" destOrd="0" parTransId="{355A2DB1-8934-453A-AC15-930EE0B4E0C5}" sibTransId="{C44BAA32-9BA2-46C0-89EF-F64A59982E3A}"/>
    <dgm:cxn modelId="{D83E8337-90EC-47E8-A28D-8480796490CC}" type="presOf" srcId="{92AA66C7-D06E-4EB6-ABD6-A0C15D5EDC2F}" destId="{600492CC-273F-4C32-B49D-EB14D50DFF38}" srcOrd="1" destOrd="0" presId="urn:microsoft.com/office/officeart/2005/8/layout/orgChart1"/>
    <dgm:cxn modelId="{22E09408-6106-4785-87B3-47E6345CBD29}" type="presOf" srcId="{CEE9A6FC-E725-4D9A-87FA-5798813CCBFD}" destId="{F1D6D639-2FA9-48F5-AF85-E50F108F5C10}" srcOrd="0" destOrd="0" presId="urn:microsoft.com/office/officeart/2005/8/layout/orgChart1"/>
    <dgm:cxn modelId="{E148F00B-EAFE-452B-94A0-CF06CDE7835E}" type="presOf" srcId="{AA6907CE-2D18-4B10-820C-F81EF80110ED}" destId="{0AACEE56-88D7-44C4-A4BA-E8AAD8C497AF}" srcOrd="1" destOrd="0" presId="urn:microsoft.com/office/officeart/2005/8/layout/orgChart1"/>
    <dgm:cxn modelId="{07C0E436-416F-450E-B2A2-3A6DE6E8397F}" type="presParOf" srcId="{F1D6D639-2FA9-48F5-AF85-E50F108F5C10}" destId="{7001F21C-AF26-4740-B036-4870672E22C5}" srcOrd="0" destOrd="0" presId="urn:microsoft.com/office/officeart/2005/8/layout/orgChart1"/>
    <dgm:cxn modelId="{0AE50136-8380-474A-8534-BA60B8CE10A0}" type="presParOf" srcId="{7001F21C-AF26-4740-B036-4870672E22C5}" destId="{28079160-8D70-4F18-822A-554676A986A1}" srcOrd="0" destOrd="0" presId="urn:microsoft.com/office/officeart/2005/8/layout/orgChart1"/>
    <dgm:cxn modelId="{0B792804-B527-4A11-BFBC-298EC7BDFD18}" type="presParOf" srcId="{28079160-8D70-4F18-822A-554676A986A1}" destId="{3210987B-46EB-4609-ACB8-8B6C40F19F7B}" srcOrd="0" destOrd="0" presId="urn:microsoft.com/office/officeart/2005/8/layout/orgChart1"/>
    <dgm:cxn modelId="{78297F20-D618-4694-AA88-E7F54535E2B8}" type="presParOf" srcId="{28079160-8D70-4F18-822A-554676A986A1}" destId="{0AACEE56-88D7-44C4-A4BA-E8AAD8C497AF}" srcOrd="1" destOrd="0" presId="urn:microsoft.com/office/officeart/2005/8/layout/orgChart1"/>
    <dgm:cxn modelId="{8F57BF21-4885-4647-995B-1D977F68D9AB}" type="presParOf" srcId="{7001F21C-AF26-4740-B036-4870672E22C5}" destId="{9295415A-9190-4ADB-AC10-38866A20358B}" srcOrd="1" destOrd="0" presId="urn:microsoft.com/office/officeart/2005/8/layout/orgChart1"/>
    <dgm:cxn modelId="{0368CDE1-F309-4CA9-A321-416E513909E4}" type="presParOf" srcId="{9295415A-9190-4ADB-AC10-38866A20358B}" destId="{43798739-7655-4EE5-A164-5E713FCB7952}" srcOrd="0" destOrd="0" presId="urn:microsoft.com/office/officeart/2005/8/layout/orgChart1"/>
    <dgm:cxn modelId="{03C0E122-4E82-4ED4-A8DE-98A434B8854E}" type="presParOf" srcId="{9295415A-9190-4ADB-AC10-38866A20358B}" destId="{445B7DAC-7FD9-4CA7-BA2A-49692EE9030B}" srcOrd="1" destOrd="0" presId="urn:microsoft.com/office/officeart/2005/8/layout/orgChart1"/>
    <dgm:cxn modelId="{0023CCFA-0AAC-4F14-A926-B8C591C6FB2E}" type="presParOf" srcId="{445B7DAC-7FD9-4CA7-BA2A-49692EE9030B}" destId="{EC8DB1C4-8212-44C4-A9E1-8BB445DC1D23}" srcOrd="0" destOrd="0" presId="urn:microsoft.com/office/officeart/2005/8/layout/orgChart1"/>
    <dgm:cxn modelId="{6F9AA509-B521-4FC9-AE3A-0E6F0042143D}" type="presParOf" srcId="{EC8DB1C4-8212-44C4-A9E1-8BB445DC1D23}" destId="{C57EAACC-0CE3-41C5-BD3F-A578652244DA}" srcOrd="0" destOrd="0" presId="urn:microsoft.com/office/officeart/2005/8/layout/orgChart1"/>
    <dgm:cxn modelId="{C0B0173B-ED4C-4BD6-9008-61104B9DEF68}" type="presParOf" srcId="{EC8DB1C4-8212-44C4-A9E1-8BB445DC1D23}" destId="{E54BAB81-47ED-4823-B29D-4FC649296E9C}" srcOrd="1" destOrd="0" presId="urn:microsoft.com/office/officeart/2005/8/layout/orgChart1"/>
    <dgm:cxn modelId="{01E59000-6015-4A03-8003-7CD58D0ED56A}" type="presParOf" srcId="{445B7DAC-7FD9-4CA7-BA2A-49692EE9030B}" destId="{DEDE16DD-DB2E-4C93-B0D5-24711F6E7BB2}" srcOrd="1" destOrd="0" presId="urn:microsoft.com/office/officeart/2005/8/layout/orgChart1"/>
    <dgm:cxn modelId="{D3EC2694-2A56-47E1-A338-DE278C05A0A9}" type="presParOf" srcId="{445B7DAC-7FD9-4CA7-BA2A-49692EE9030B}" destId="{7C6A7DDE-A333-47E4-8FA5-96A0A9740AE7}" srcOrd="2" destOrd="0" presId="urn:microsoft.com/office/officeart/2005/8/layout/orgChart1"/>
    <dgm:cxn modelId="{8879C643-F4B7-45FC-963C-48CD020938B4}" type="presParOf" srcId="{9295415A-9190-4ADB-AC10-38866A20358B}" destId="{51537C86-3B43-4C3C-95D0-BCE7FD66B177}" srcOrd="2" destOrd="0" presId="urn:microsoft.com/office/officeart/2005/8/layout/orgChart1"/>
    <dgm:cxn modelId="{78377387-1051-4191-8600-B7E3B2850084}" type="presParOf" srcId="{9295415A-9190-4ADB-AC10-38866A20358B}" destId="{3CEEFF4C-7E3E-4B34-A36F-45EE854AC395}" srcOrd="3" destOrd="0" presId="urn:microsoft.com/office/officeart/2005/8/layout/orgChart1"/>
    <dgm:cxn modelId="{C42AAA3C-3E55-42BE-91DB-7FA2B31C097D}" type="presParOf" srcId="{3CEEFF4C-7E3E-4B34-A36F-45EE854AC395}" destId="{93099AC0-0D09-4CCD-BAE7-F7BE52B0AF1E}" srcOrd="0" destOrd="0" presId="urn:microsoft.com/office/officeart/2005/8/layout/orgChart1"/>
    <dgm:cxn modelId="{4B72D14E-5FB8-4DA6-AF81-1FEFB2856AC1}" type="presParOf" srcId="{93099AC0-0D09-4CCD-BAE7-F7BE52B0AF1E}" destId="{D2EED815-DAFB-4444-BDE8-68FEAF5149A1}" srcOrd="0" destOrd="0" presId="urn:microsoft.com/office/officeart/2005/8/layout/orgChart1"/>
    <dgm:cxn modelId="{36A5839E-065F-4346-B164-72428693E062}" type="presParOf" srcId="{93099AC0-0D09-4CCD-BAE7-F7BE52B0AF1E}" destId="{600492CC-273F-4C32-B49D-EB14D50DFF38}" srcOrd="1" destOrd="0" presId="urn:microsoft.com/office/officeart/2005/8/layout/orgChart1"/>
    <dgm:cxn modelId="{E0174F01-F7BF-4D25-AEBC-E12EA4401C65}" type="presParOf" srcId="{3CEEFF4C-7E3E-4B34-A36F-45EE854AC395}" destId="{98DD5E89-12DA-48AD-A245-ADD5EE28496E}" srcOrd="1" destOrd="0" presId="urn:microsoft.com/office/officeart/2005/8/layout/orgChart1"/>
    <dgm:cxn modelId="{B7E3C053-BCAE-4DF3-B296-C5765806DD7F}" type="presParOf" srcId="{3CEEFF4C-7E3E-4B34-A36F-45EE854AC395}" destId="{9241E816-E311-477C-9893-924FA414C94E}" srcOrd="2" destOrd="0" presId="urn:microsoft.com/office/officeart/2005/8/layout/orgChart1"/>
    <dgm:cxn modelId="{8CBFB3C4-342A-4646-A5B6-6D310A092BA5}" type="presParOf" srcId="{7001F21C-AF26-4740-B036-4870672E22C5}" destId="{D4EAA9A0-F194-417E-9A52-817126F5185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45A1BF-313F-412B-A5C4-389BAC6CB73F}" type="doc">
      <dgm:prSet loTypeId="urn:microsoft.com/office/officeart/2005/8/layout/arrow2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C27570C9-3733-47B1-9105-F2D6CFEEE9C8}">
      <dgm:prSet custT="1"/>
      <dgm:spPr/>
      <dgm:t>
        <a:bodyPr/>
        <a:lstStyle/>
        <a:p>
          <a:pPr rtl="0"/>
          <a:r>
            <a:rPr lang="ru-RU" sz="1600" b="1" dirty="0" smtClean="0"/>
            <a:t>Проведено культурно-массовых мероприятий</a:t>
          </a:r>
          <a:endParaRPr lang="ru-RU" sz="1600" b="1" dirty="0"/>
        </a:p>
      </dgm:t>
    </dgm:pt>
    <dgm:pt modelId="{0FBFE4EF-152B-4E2B-9F99-0B30479ABC88}" type="parTrans" cxnId="{765A23E9-2165-47C3-AE4A-E3F3D3CC2406}">
      <dgm:prSet/>
      <dgm:spPr/>
      <dgm:t>
        <a:bodyPr/>
        <a:lstStyle/>
        <a:p>
          <a:endParaRPr lang="ru-RU"/>
        </a:p>
      </dgm:t>
    </dgm:pt>
    <dgm:pt modelId="{48040654-FAD4-4C96-B4C8-453D6DB3CDD4}" type="sibTrans" cxnId="{765A23E9-2165-47C3-AE4A-E3F3D3CC2406}">
      <dgm:prSet/>
      <dgm:spPr/>
      <dgm:t>
        <a:bodyPr/>
        <a:lstStyle/>
        <a:p>
          <a:endParaRPr lang="ru-RU"/>
        </a:p>
      </dgm:t>
    </dgm:pt>
    <dgm:pt modelId="{EB4B0DB7-82F3-4486-8E58-C31BC3391AEF}">
      <dgm:prSet custT="1"/>
      <dgm:spPr/>
      <dgm:t>
        <a:bodyPr/>
        <a:lstStyle/>
        <a:p>
          <a:pPr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dirty="0" smtClean="0"/>
        </a:p>
        <a:p>
          <a:pPr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dirty="0" smtClean="0"/>
            <a:t>Количество посещений</a:t>
          </a:r>
          <a:endParaRPr lang="ru-RU" sz="1600" b="1" dirty="0"/>
        </a:p>
      </dgm:t>
    </dgm:pt>
    <dgm:pt modelId="{8D2CD363-E888-4D88-B14B-C42B3EDE0F17}" type="parTrans" cxnId="{79BB9562-CC03-4CF0-9165-FA65AF656B6E}">
      <dgm:prSet/>
      <dgm:spPr/>
      <dgm:t>
        <a:bodyPr/>
        <a:lstStyle/>
        <a:p>
          <a:endParaRPr lang="ru-RU"/>
        </a:p>
      </dgm:t>
    </dgm:pt>
    <dgm:pt modelId="{B78AE606-4907-4F78-B414-60B2A45562FC}" type="sibTrans" cxnId="{79BB9562-CC03-4CF0-9165-FA65AF656B6E}">
      <dgm:prSet/>
      <dgm:spPr/>
      <dgm:t>
        <a:bodyPr/>
        <a:lstStyle/>
        <a:p>
          <a:endParaRPr lang="ru-RU"/>
        </a:p>
      </dgm:t>
    </dgm:pt>
    <dgm:pt modelId="{4196ED1D-7B3C-4D43-AA3A-7EA57C8AE1F5}">
      <dgm:prSet custT="1"/>
      <dgm:spPr/>
      <dgm:t>
        <a:bodyPr/>
        <a:lstStyle/>
        <a:p>
          <a:r>
            <a:rPr lang="ru-RU" sz="1600" b="1" dirty="0" smtClean="0"/>
            <a:t>4868 (+ 0,7 %)</a:t>
          </a:r>
          <a:endParaRPr lang="ru-RU" sz="1600" b="1" dirty="0"/>
        </a:p>
      </dgm:t>
    </dgm:pt>
    <dgm:pt modelId="{C22F4BA4-3611-40B7-9F43-A84DA7D7AC60}" type="parTrans" cxnId="{699BF334-364F-4363-B0FB-F552FE39092E}">
      <dgm:prSet/>
      <dgm:spPr/>
      <dgm:t>
        <a:bodyPr/>
        <a:lstStyle/>
        <a:p>
          <a:endParaRPr lang="ru-RU"/>
        </a:p>
      </dgm:t>
    </dgm:pt>
    <dgm:pt modelId="{5C5C983E-3E4C-4E7B-8512-34E0B67ADAE7}" type="sibTrans" cxnId="{699BF334-364F-4363-B0FB-F552FE39092E}">
      <dgm:prSet/>
      <dgm:spPr/>
      <dgm:t>
        <a:bodyPr/>
        <a:lstStyle/>
        <a:p>
          <a:endParaRPr lang="ru-RU"/>
        </a:p>
      </dgm:t>
    </dgm:pt>
    <dgm:pt modelId="{571DA398-4604-41CC-B087-7E62E65EE83B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/>
            <a:t>253482 человека (+ 7,5%)</a:t>
          </a:r>
        </a:p>
        <a:p>
          <a:pPr marL="228600" indent="0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300" b="1" dirty="0"/>
        </a:p>
      </dgm:t>
    </dgm:pt>
    <dgm:pt modelId="{F98E6985-6826-4431-9064-94EF633A7FE7}" type="parTrans" cxnId="{C7B07BFD-6D9C-4CAB-B32D-30F83585B99B}">
      <dgm:prSet/>
      <dgm:spPr/>
      <dgm:t>
        <a:bodyPr/>
        <a:lstStyle/>
        <a:p>
          <a:endParaRPr lang="ru-RU"/>
        </a:p>
      </dgm:t>
    </dgm:pt>
    <dgm:pt modelId="{C82054CC-B473-4BCF-ACE4-65A145EF7FD9}" type="sibTrans" cxnId="{C7B07BFD-6D9C-4CAB-B32D-30F83585B99B}">
      <dgm:prSet/>
      <dgm:spPr/>
      <dgm:t>
        <a:bodyPr/>
        <a:lstStyle/>
        <a:p>
          <a:endParaRPr lang="ru-RU"/>
        </a:p>
      </dgm:t>
    </dgm:pt>
    <dgm:pt modelId="{A6E69140-6B4C-4FC3-B61D-74DF1C5E64B2}">
      <dgm:prSet/>
      <dgm:spPr/>
      <dgm:t>
        <a:bodyPr/>
        <a:lstStyle/>
        <a:p>
          <a:pPr marL="228600" indent="0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300" dirty="0"/>
        </a:p>
      </dgm:t>
    </dgm:pt>
    <dgm:pt modelId="{F51093A0-091F-494C-BB34-04CB4EA582E4}" type="parTrans" cxnId="{666853D5-E4AD-4D64-9818-99C42F881C7F}">
      <dgm:prSet/>
      <dgm:spPr/>
      <dgm:t>
        <a:bodyPr/>
        <a:lstStyle/>
        <a:p>
          <a:endParaRPr lang="ru-RU"/>
        </a:p>
      </dgm:t>
    </dgm:pt>
    <dgm:pt modelId="{A3BBE951-491E-40DB-B39D-471683108C12}" type="sibTrans" cxnId="{666853D5-E4AD-4D64-9818-99C42F881C7F}">
      <dgm:prSet/>
      <dgm:spPr/>
      <dgm:t>
        <a:bodyPr/>
        <a:lstStyle/>
        <a:p>
          <a:endParaRPr lang="ru-RU"/>
        </a:p>
      </dgm:t>
    </dgm:pt>
    <dgm:pt modelId="{0ADF75C7-1033-4D1A-BFBF-88C945798EF0}" type="pres">
      <dgm:prSet presAssocID="{4C45A1BF-313F-412B-A5C4-389BAC6CB73F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7ED8F7E-8FD9-4A5F-9245-5E27A96483FE}" type="pres">
      <dgm:prSet presAssocID="{4C45A1BF-313F-412B-A5C4-389BAC6CB73F}" presName="arrow" presStyleLbl="bgShp" presStyleIdx="0" presStyleCnt="1" custScaleX="72266"/>
      <dgm:spPr/>
    </dgm:pt>
    <dgm:pt modelId="{C3FFB5E5-FD34-453D-9D7B-2EF348E3DA6D}" type="pres">
      <dgm:prSet presAssocID="{4C45A1BF-313F-412B-A5C4-389BAC6CB73F}" presName="arrowDiagram2" presStyleCnt="0"/>
      <dgm:spPr/>
    </dgm:pt>
    <dgm:pt modelId="{452D8041-65BF-4EA2-A068-7B5846DBE5DA}" type="pres">
      <dgm:prSet presAssocID="{C27570C9-3733-47B1-9105-F2D6CFEEE9C8}" presName="bullet2a" presStyleLbl="node1" presStyleIdx="0" presStyleCnt="2" custLinFactY="70759" custLinFactNeighborX="3848" custLinFactNeighborY="100000"/>
      <dgm:spPr/>
    </dgm:pt>
    <dgm:pt modelId="{1AC47E7F-E52F-4A73-AC1B-5612A8D48F7D}" type="pres">
      <dgm:prSet presAssocID="{C27570C9-3733-47B1-9105-F2D6CFEEE9C8}" presName="textBox2a" presStyleLbl="revTx" presStyleIdx="0" presStyleCnt="2" custScaleX="85902" custScaleY="536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962879-56F1-4C50-A345-32E763922355}" type="pres">
      <dgm:prSet presAssocID="{EB4B0DB7-82F3-4486-8E58-C31BC3391AEF}" presName="bullet2b" presStyleLbl="node1" presStyleIdx="1" presStyleCnt="2"/>
      <dgm:spPr/>
    </dgm:pt>
    <dgm:pt modelId="{D7AF092C-3FF3-413D-8703-701583DB9745}" type="pres">
      <dgm:prSet presAssocID="{EB4B0DB7-82F3-4486-8E58-C31BC3391AEF}" presName="textBox2b" presStyleLbl="revTx" presStyleIdx="1" presStyleCnt="2" custScaleX="1631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6853D5-E4AD-4D64-9818-99C42F881C7F}" srcId="{EB4B0DB7-82F3-4486-8E58-C31BC3391AEF}" destId="{A6E69140-6B4C-4FC3-B61D-74DF1C5E64B2}" srcOrd="1" destOrd="0" parTransId="{F51093A0-091F-494C-BB34-04CB4EA582E4}" sibTransId="{A3BBE951-491E-40DB-B39D-471683108C12}"/>
    <dgm:cxn modelId="{664678CD-F9CF-4D7F-BBEA-0110F3B60CF8}" type="presOf" srcId="{571DA398-4604-41CC-B087-7E62E65EE83B}" destId="{D7AF092C-3FF3-413D-8703-701583DB9745}" srcOrd="0" destOrd="1" presId="urn:microsoft.com/office/officeart/2005/8/layout/arrow2"/>
    <dgm:cxn modelId="{8D53F159-1587-4C45-9DCE-21DDA8C9FF07}" type="presOf" srcId="{4196ED1D-7B3C-4D43-AA3A-7EA57C8AE1F5}" destId="{1AC47E7F-E52F-4A73-AC1B-5612A8D48F7D}" srcOrd="0" destOrd="1" presId="urn:microsoft.com/office/officeart/2005/8/layout/arrow2"/>
    <dgm:cxn modelId="{79BB9562-CC03-4CF0-9165-FA65AF656B6E}" srcId="{4C45A1BF-313F-412B-A5C4-389BAC6CB73F}" destId="{EB4B0DB7-82F3-4486-8E58-C31BC3391AEF}" srcOrd="1" destOrd="0" parTransId="{8D2CD363-E888-4D88-B14B-C42B3EDE0F17}" sibTransId="{B78AE606-4907-4F78-B414-60B2A45562FC}"/>
    <dgm:cxn modelId="{C7B07BFD-6D9C-4CAB-B32D-30F83585B99B}" srcId="{EB4B0DB7-82F3-4486-8E58-C31BC3391AEF}" destId="{571DA398-4604-41CC-B087-7E62E65EE83B}" srcOrd="0" destOrd="0" parTransId="{F98E6985-6826-4431-9064-94EF633A7FE7}" sibTransId="{C82054CC-B473-4BCF-ACE4-65A145EF7FD9}"/>
    <dgm:cxn modelId="{2F4EC3D8-418B-491D-AD0F-6B265E934B21}" type="presOf" srcId="{EB4B0DB7-82F3-4486-8E58-C31BC3391AEF}" destId="{D7AF092C-3FF3-413D-8703-701583DB9745}" srcOrd="0" destOrd="0" presId="urn:microsoft.com/office/officeart/2005/8/layout/arrow2"/>
    <dgm:cxn modelId="{C88B0295-BF0A-4115-AF49-27028C10C47A}" type="presOf" srcId="{C27570C9-3733-47B1-9105-F2D6CFEEE9C8}" destId="{1AC47E7F-E52F-4A73-AC1B-5612A8D48F7D}" srcOrd="0" destOrd="0" presId="urn:microsoft.com/office/officeart/2005/8/layout/arrow2"/>
    <dgm:cxn modelId="{AF5E05FE-616A-42C1-B153-BA1623F9DF05}" type="presOf" srcId="{A6E69140-6B4C-4FC3-B61D-74DF1C5E64B2}" destId="{D7AF092C-3FF3-413D-8703-701583DB9745}" srcOrd="0" destOrd="2" presId="urn:microsoft.com/office/officeart/2005/8/layout/arrow2"/>
    <dgm:cxn modelId="{FCE8278B-DC9A-49BF-B700-10AEA6E0F546}" type="presOf" srcId="{4C45A1BF-313F-412B-A5C4-389BAC6CB73F}" destId="{0ADF75C7-1033-4D1A-BFBF-88C945798EF0}" srcOrd="0" destOrd="0" presId="urn:microsoft.com/office/officeart/2005/8/layout/arrow2"/>
    <dgm:cxn modelId="{699BF334-364F-4363-B0FB-F552FE39092E}" srcId="{C27570C9-3733-47B1-9105-F2D6CFEEE9C8}" destId="{4196ED1D-7B3C-4D43-AA3A-7EA57C8AE1F5}" srcOrd="0" destOrd="0" parTransId="{C22F4BA4-3611-40B7-9F43-A84DA7D7AC60}" sibTransId="{5C5C983E-3E4C-4E7B-8512-34E0B67ADAE7}"/>
    <dgm:cxn modelId="{765A23E9-2165-47C3-AE4A-E3F3D3CC2406}" srcId="{4C45A1BF-313F-412B-A5C4-389BAC6CB73F}" destId="{C27570C9-3733-47B1-9105-F2D6CFEEE9C8}" srcOrd="0" destOrd="0" parTransId="{0FBFE4EF-152B-4E2B-9F99-0B30479ABC88}" sibTransId="{48040654-FAD4-4C96-B4C8-453D6DB3CDD4}"/>
    <dgm:cxn modelId="{CD956438-A172-4A8C-884E-83F1826BCCB8}" type="presParOf" srcId="{0ADF75C7-1033-4D1A-BFBF-88C945798EF0}" destId="{37ED8F7E-8FD9-4A5F-9245-5E27A96483FE}" srcOrd="0" destOrd="0" presId="urn:microsoft.com/office/officeart/2005/8/layout/arrow2"/>
    <dgm:cxn modelId="{5C26725F-C982-4B1E-8E40-F00AB2CF13D7}" type="presParOf" srcId="{0ADF75C7-1033-4D1A-BFBF-88C945798EF0}" destId="{C3FFB5E5-FD34-453D-9D7B-2EF348E3DA6D}" srcOrd="1" destOrd="0" presId="urn:microsoft.com/office/officeart/2005/8/layout/arrow2"/>
    <dgm:cxn modelId="{86CD9C6E-FD61-4724-819D-168BE78779B5}" type="presParOf" srcId="{C3FFB5E5-FD34-453D-9D7B-2EF348E3DA6D}" destId="{452D8041-65BF-4EA2-A068-7B5846DBE5DA}" srcOrd="0" destOrd="0" presId="urn:microsoft.com/office/officeart/2005/8/layout/arrow2"/>
    <dgm:cxn modelId="{2AF5B705-6EE9-4B42-87AA-A6A5668DCD45}" type="presParOf" srcId="{C3FFB5E5-FD34-453D-9D7B-2EF348E3DA6D}" destId="{1AC47E7F-E52F-4A73-AC1B-5612A8D48F7D}" srcOrd="1" destOrd="0" presId="urn:microsoft.com/office/officeart/2005/8/layout/arrow2"/>
    <dgm:cxn modelId="{24E73FBD-6DA8-4D78-9CCD-3680153505AC}" type="presParOf" srcId="{C3FFB5E5-FD34-453D-9D7B-2EF348E3DA6D}" destId="{39962879-56F1-4C50-A345-32E763922355}" srcOrd="2" destOrd="0" presId="urn:microsoft.com/office/officeart/2005/8/layout/arrow2"/>
    <dgm:cxn modelId="{15E8508A-C8FD-4357-B66B-C012EC6AC9C4}" type="presParOf" srcId="{C3FFB5E5-FD34-453D-9D7B-2EF348E3DA6D}" destId="{D7AF092C-3FF3-413D-8703-701583DB9745}" srcOrd="3" destOrd="0" presId="urn:microsoft.com/office/officeart/2005/8/layout/arrow2"/>
  </dgm:cxnLst>
  <dgm:bg>
    <a:solidFill>
      <a:schemeClr val="accent1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90E64C2-B729-45A4-BD79-2060CCDA045A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095815-384C-4B48-8FE7-25AC5376CAC8}">
      <dgm:prSet custT="1"/>
      <dgm:spPr/>
      <dgm:t>
        <a:bodyPr/>
        <a:lstStyle/>
        <a:p>
          <a:pPr algn="r" rtl="0"/>
          <a:r>
            <a:rPr lang="ru-RU" sz="1800" dirty="0" smtClean="0"/>
            <a:t>произведен текущий</a:t>
          </a:r>
        </a:p>
        <a:p>
          <a:pPr algn="r" rtl="0"/>
          <a:r>
            <a:rPr lang="ru-RU" sz="1800" dirty="0" smtClean="0"/>
            <a:t> ремонт кровли МБУК КТ «Районный дом культуры»</a:t>
          </a:r>
        </a:p>
        <a:p>
          <a:pPr algn="r" rtl="0"/>
          <a:r>
            <a:rPr lang="ru-RU" sz="1800" dirty="0" smtClean="0"/>
            <a:t> на сумму 141,4 тыс. рублей;</a:t>
          </a:r>
          <a:endParaRPr lang="ru-RU" sz="1800" dirty="0"/>
        </a:p>
      </dgm:t>
    </dgm:pt>
    <dgm:pt modelId="{F93EBF67-00CD-45A6-AF9F-C92BBE0B150D}" type="parTrans" cxnId="{183AA928-A0A9-4F7B-A5CE-43E3E090674C}">
      <dgm:prSet/>
      <dgm:spPr/>
      <dgm:t>
        <a:bodyPr/>
        <a:lstStyle/>
        <a:p>
          <a:endParaRPr lang="ru-RU"/>
        </a:p>
      </dgm:t>
    </dgm:pt>
    <dgm:pt modelId="{79C5C7E1-4195-4A3C-81F5-00A5F078192F}" type="sibTrans" cxnId="{183AA928-A0A9-4F7B-A5CE-43E3E090674C}">
      <dgm:prSet/>
      <dgm:spPr/>
      <dgm:t>
        <a:bodyPr/>
        <a:lstStyle/>
        <a:p>
          <a:endParaRPr lang="ru-RU"/>
        </a:p>
      </dgm:t>
    </dgm:pt>
    <dgm:pt modelId="{16B00CFB-DFFA-4230-B0C6-A723F0AF06F7}">
      <dgm:prSet custT="1"/>
      <dgm:spPr/>
      <dgm:t>
        <a:bodyPr/>
        <a:lstStyle/>
        <a:p>
          <a:pPr algn="r" rtl="0"/>
          <a:r>
            <a:rPr lang="ru-RU" sz="1800" dirty="0" smtClean="0"/>
            <a:t>произведен текущий ремонт</a:t>
          </a:r>
        </a:p>
        <a:p>
          <a:pPr algn="r" rtl="0"/>
          <a:r>
            <a:rPr lang="ru-RU" sz="1800" dirty="0" smtClean="0"/>
            <a:t> зрительного зала, потолка, помещений</a:t>
          </a:r>
        </a:p>
        <a:p>
          <a:pPr algn="r" rtl="0"/>
          <a:r>
            <a:rPr lang="ru-RU" sz="1800" dirty="0" smtClean="0"/>
            <a:t> Талашкинского СДК на сумму 91,2 тыс. рублей;</a:t>
          </a:r>
          <a:endParaRPr lang="ru-RU" sz="1800" dirty="0"/>
        </a:p>
      </dgm:t>
    </dgm:pt>
    <dgm:pt modelId="{6395AF55-A969-4FBC-9949-5C36D1D85667}" type="parTrans" cxnId="{9663C736-4E3B-4169-B551-6A60CFCA1F9F}">
      <dgm:prSet/>
      <dgm:spPr/>
      <dgm:t>
        <a:bodyPr/>
        <a:lstStyle/>
        <a:p>
          <a:endParaRPr lang="ru-RU"/>
        </a:p>
      </dgm:t>
    </dgm:pt>
    <dgm:pt modelId="{C8EE630A-90AD-4392-86BC-E3B2F41993C1}" type="sibTrans" cxnId="{9663C736-4E3B-4169-B551-6A60CFCA1F9F}">
      <dgm:prSet/>
      <dgm:spPr/>
      <dgm:t>
        <a:bodyPr/>
        <a:lstStyle/>
        <a:p>
          <a:endParaRPr lang="ru-RU"/>
        </a:p>
      </dgm:t>
    </dgm:pt>
    <dgm:pt modelId="{C46F8660-1B5D-482C-B8F5-97C01B56823D}" type="pres">
      <dgm:prSet presAssocID="{D90E64C2-B729-45A4-BD79-2060CCDA045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891085-F038-4D3C-B332-8EFF3144010D}" type="pres">
      <dgm:prSet presAssocID="{FE095815-384C-4B48-8FE7-25AC5376CAC8}" presName="comp" presStyleCnt="0"/>
      <dgm:spPr/>
    </dgm:pt>
    <dgm:pt modelId="{D13F25F4-5C4D-4ACB-AA59-1FC1A4049143}" type="pres">
      <dgm:prSet presAssocID="{FE095815-384C-4B48-8FE7-25AC5376CAC8}" presName="box" presStyleLbl="node1" presStyleIdx="0" presStyleCnt="2" custLinFactNeighborX="-3497" custLinFactNeighborY="2631"/>
      <dgm:spPr/>
      <dgm:t>
        <a:bodyPr/>
        <a:lstStyle/>
        <a:p>
          <a:endParaRPr lang="ru-RU"/>
        </a:p>
      </dgm:t>
    </dgm:pt>
    <dgm:pt modelId="{FD80B6E5-E620-4862-9C4C-BD0E5207B639}" type="pres">
      <dgm:prSet presAssocID="{FE095815-384C-4B48-8FE7-25AC5376CAC8}" presName="img" presStyleLbl="fgImgPlace1" presStyleIdx="0" presStyleCnt="2" custScaleX="180103" custScaleY="98285" custLinFactNeighborX="34013" custLinFactNeighborY="-232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D6439AF-C011-4D4A-98B6-C3BD4593A8B3}" type="pres">
      <dgm:prSet presAssocID="{FE095815-384C-4B48-8FE7-25AC5376CAC8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B2B46-0E2B-4AA4-BC5E-3020D8E7782F}" type="pres">
      <dgm:prSet presAssocID="{79C5C7E1-4195-4A3C-81F5-00A5F078192F}" presName="spacer" presStyleCnt="0"/>
      <dgm:spPr/>
    </dgm:pt>
    <dgm:pt modelId="{B2FD467D-4A21-4A00-858B-5EABA24DF6F9}" type="pres">
      <dgm:prSet presAssocID="{16B00CFB-DFFA-4230-B0C6-A723F0AF06F7}" presName="comp" presStyleCnt="0"/>
      <dgm:spPr/>
    </dgm:pt>
    <dgm:pt modelId="{19205B33-E926-43E6-9E83-7C341C09E7D9}" type="pres">
      <dgm:prSet presAssocID="{16B00CFB-DFFA-4230-B0C6-A723F0AF06F7}" presName="box" presStyleLbl="node1" presStyleIdx="1" presStyleCnt="2" custLinFactNeighborX="-3128" custLinFactNeighborY="985"/>
      <dgm:spPr/>
      <dgm:t>
        <a:bodyPr/>
        <a:lstStyle/>
        <a:p>
          <a:endParaRPr lang="ru-RU"/>
        </a:p>
      </dgm:t>
    </dgm:pt>
    <dgm:pt modelId="{4F1E2D74-C7E6-402E-816E-954C0186E8E5}" type="pres">
      <dgm:prSet presAssocID="{16B00CFB-DFFA-4230-B0C6-A723F0AF06F7}" presName="img" presStyleLbl="fgImgPlace1" presStyleIdx="1" presStyleCnt="2" custScaleX="180866" custScaleY="93489" custLinFactNeighborX="32614" custLinFactNeighborY="-291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AC1C41B-B4DB-4964-814B-0B5F62C482B7}" type="pres">
      <dgm:prSet presAssocID="{16B00CFB-DFFA-4230-B0C6-A723F0AF06F7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F97441-9EFC-4E70-A78B-40648BEBF199}" type="presOf" srcId="{16B00CFB-DFFA-4230-B0C6-A723F0AF06F7}" destId="{5AC1C41B-B4DB-4964-814B-0B5F62C482B7}" srcOrd="1" destOrd="0" presId="urn:microsoft.com/office/officeart/2005/8/layout/vList4#1"/>
    <dgm:cxn modelId="{9663C736-4E3B-4169-B551-6A60CFCA1F9F}" srcId="{D90E64C2-B729-45A4-BD79-2060CCDA045A}" destId="{16B00CFB-DFFA-4230-B0C6-A723F0AF06F7}" srcOrd="1" destOrd="0" parTransId="{6395AF55-A969-4FBC-9949-5C36D1D85667}" sibTransId="{C8EE630A-90AD-4392-86BC-E3B2F41993C1}"/>
    <dgm:cxn modelId="{9A88F79F-9D3F-4003-9495-660D96FF8918}" type="presOf" srcId="{FE095815-384C-4B48-8FE7-25AC5376CAC8}" destId="{4D6439AF-C011-4D4A-98B6-C3BD4593A8B3}" srcOrd="1" destOrd="0" presId="urn:microsoft.com/office/officeart/2005/8/layout/vList4#1"/>
    <dgm:cxn modelId="{9BDF9D9A-912C-4BC6-949A-06AE15EC729C}" type="presOf" srcId="{FE095815-384C-4B48-8FE7-25AC5376CAC8}" destId="{D13F25F4-5C4D-4ACB-AA59-1FC1A4049143}" srcOrd="0" destOrd="0" presId="urn:microsoft.com/office/officeart/2005/8/layout/vList4#1"/>
    <dgm:cxn modelId="{183AA928-A0A9-4F7B-A5CE-43E3E090674C}" srcId="{D90E64C2-B729-45A4-BD79-2060CCDA045A}" destId="{FE095815-384C-4B48-8FE7-25AC5376CAC8}" srcOrd="0" destOrd="0" parTransId="{F93EBF67-00CD-45A6-AF9F-C92BBE0B150D}" sibTransId="{79C5C7E1-4195-4A3C-81F5-00A5F078192F}"/>
    <dgm:cxn modelId="{C2E81D77-228B-4867-A762-66E40CF52241}" type="presOf" srcId="{16B00CFB-DFFA-4230-B0C6-A723F0AF06F7}" destId="{19205B33-E926-43E6-9E83-7C341C09E7D9}" srcOrd="0" destOrd="0" presId="urn:microsoft.com/office/officeart/2005/8/layout/vList4#1"/>
    <dgm:cxn modelId="{6DE13D9B-87CA-46AF-A1DA-EDDF035F1B38}" type="presOf" srcId="{D90E64C2-B729-45A4-BD79-2060CCDA045A}" destId="{C46F8660-1B5D-482C-B8F5-97C01B56823D}" srcOrd="0" destOrd="0" presId="urn:microsoft.com/office/officeart/2005/8/layout/vList4#1"/>
    <dgm:cxn modelId="{9E45D99A-5209-4749-9059-42AAFFE6C009}" type="presParOf" srcId="{C46F8660-1B5D-482C-B8F5-97C01B56823D}" destId="{38891085-F038-4D3C-B332-8EFF3144010D}" srcOrd="0" destOrd="0" presId="urn:microsoft.com/office/officeart/2005/8/layout/vList4#1"/>
    <dgm:cxn modelId="{D13BFA59-407E-4A7A-AB2C-E6759A352886}" type="presParOf" srcId="{38891085-F038-4D3C-B332-8EFF3144010D}" destId="{D13F25F4-5C4D-4ACB-AA59-1FC1A4049143}" srcOrd="0" destOrd="0" presId="urn:microsoft.com/office/officeart/2005/8/layout/vList4#1"/>
    <dgm:cxn modelId="{4F47FAA6-4AE5-40B4-BB66-7E617EB3FC52}" type="presParOf" srcId="{38891085-F038-4D3C-B332-8EFF3144010D}" destId="{FD80B6E5-E620-4862-9C4C-BD0E5207B639}" srcOrd="1" destOrd="0" presId="urn:microsoft.com/office/officeart/2005/8/layout/vList4#1"/>
    <dgm:cxn modelId="{67C0F015-E2CF-43A4-9D77-50F57567CB0F}" type="presParOf" srcId="{38891085-F038-4D3C-B332-8EFF3144010D}" destId="{4D6439AF-C011-4D4A-98B6-C3BD4593A8B3}" srcOrd="2" destOrd="0" presId="urn:microsoft.com/office/officeart/2005/8/layout/vList4#1"/>
    <dgm:cxn modelId="{DA26F1B7-642E-4BE3-B825-A1DE0A592555}" type="presParOf" srcId="{C46F8660-1B5D-482C-B8F5-97C01B56823D}" destId="{B4EB2B46-0E2B-4AA4-BC5E-3020D8E7782F}" srcOrd="1" destOrd="0" presId="urn:microsoft.com/office/officeart/2005/8/layout/vList4#1"/>
    <dgm:cxn modelId="{0D893AC5-00A0-4878-9DBD-92789B01FDC6}" type="presParOf" srcId="{C46F8660-1B5D-482C-B8F5-97C01B56823D}" destId="{B2FD467D-4A21-4A00-858B-5EABA24DF6F9}" srcOrd="2" destOrd="0" presId="urn:microsoft.com/office/officeart/2005/8/layout/vList4#1"/>
    <dgm:cxn modelId="{ED6C09B6-B950-4B1A-9B22-9E0A311EF95C}" type="presParOf" srcId="{B2FD467D-4A21-4A00-858B-5EABA24DF6F9}" destId="{19205B33-E926-43E6-9E83-7C341C09E7D9}" srcOrd="0" destOrd="0" presId="urn:microsoft.com/office/officeart/2005/8/layout/vList4#1"/>
    <dgm:cxn modelId="{B5E96F8D-EC8A-46BC-BFDB-ED228DC7EE6A}" type="presParOf" srcId="{B2FD467D-4A21-4A00-858B-5EABA24DF6F9}" destId="{4F1E2D74-C7E6-402E-816E-954C0186E8E5}" srcOrd="1" destOrd="0" presId="urn:microsoft.com/office/officeart/2005/8/layout/vList4#1"/>
    <dgm:cxn modelId="{9BEB019C-423B-4024-AF7D-8573057A66C2}" type="presParOf" srcId="{B2FD467D-4A21-4A00-858B-5EABA24DF6F9}" destId="{5AC1C41B-B4DB-4964-814B-0B5F62C482B7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90E64C2-B729-45A4-BD79-2060CCDA045A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095815-384C-4B48-8FE7-25AC5376CAC8}">
      <dgm:prSet custT="1"/>
      <dgm:spPr/>
      <dgm:t>
        <a:bodyPr/>
        <a:lstStyle/>
        <a:p>
          <a:pPr algn="r" rtl="0"/>
          <a:r>
            <a:rPr lang="ru-RU" sz="1800" dirty="0" smtClean="0"/>
            <a:t>                             - произведен ремонт козырька здания Сметанинского СДК на сумму 161,2 тыс. рублей;</a:t>
          </a:r>
          <a:endParaRPr lang="ru-RU" sz="1800" dirty="0"/>
        </a:p>
      </dgm:t>
    </dgm:pt>
    <dgm:pt modelId="{F93EBF67-00CD-45A6-AF9F-C92BBE0B150D}" type="parTrans" cxnId="{183AA928-A0A9-4F7B-A5CE-43E3E090674C}">
      <dgm:prSet/>
      <dgm:spPr/>
      <dgm:t>
        <a:bodyPr/>
        <a:lstStyle/>
        <a:p>
          <a:endParaRPr lang="ru-RU"/>
        </a:p>
      </dgm:t>
    </dgm:pt>
    <dgm:pt modelId="{79C5C7E1-4195-4A3C-81F5-00A5F078192F}" type="sibTrans" cxnId="{183AA928-A0A9-4F7B-A5CE-43E3E090674C}">
      <dgm:prSet/>
      <dgm:spPr/>
      <dgm:t>
        <a:bodyPr/>
        <a:lstStyle/>
        <a:p>
          <a:endParaRPr lang="ru-RU"/>
        </a:p>
      </dgm:t>
    </dgm:pt>
    <dgm:pt modelId="{16B00CFB-DFFA-4230-B0C6-A723F0AF06F7}">
      <dgm:prSet custT="1"/>
      <dgm:spPr/>
      <dgm:t>
        <a:bodyPr/>
        <a:lstStyle/>
        <a:p>
          <a:pPr algn="r" rtl="0"/>
          <a:r>
            <a:rPr lang="ru-RU" sz="1800" dirty="0" smtClean="0"/>
            <a:t>                 - приобретены оконные блоки для Гнездовского СДК,                                          </a:t>
          </a:r>
        </a:p>
        <a:p>
          <a:pPr algn="r" rtl="0"/>
          <a:r>
            <a:rPr lang="ru-RU" sz="1800" dirty="0" err="1" smtClean="0"/>
            <a:t>Кощинского</a:t>
          </a:r>
          <a:r>
            <a:rPr lang="ru-RU" sz="1800" dirty="0" smtClean="0"/>
            <a:t> СДК, Талашкинского СДК, Пригорского </a:t>
          </a:r>
        </a:p>
        <a:p>
          <a:pPr algn="r" rtl="0"/>
          <a:r>
            <a:rPr lang="ru-RU" sz="1800" dirty="0" smtClean="0"/>
            <a:t>СДК на сумму 531,3 тыс. рублей;</a:t>
          </a:r>
          <a:endParaRPr lang="ru-RU" sz="1800" dirty="0"/>
        </a:p>
      </dgm:t>
    </dgm:pt>
    <dgm:pt modelId="{6395AF55-A969-4FBC-9949-5C36D1D85667}" type="parTrans" cxnId="{9663C736-4E3B-4169-B551-6A60CFCA1F9F}">
      <dgm:prSet/>
      <dgm:spPr/>
      <dgm:t>
        <a:bodyPr/>
        <a:lstStyle/>
        <a:p>
          <a:endParaRPr lang="ru-RU"/>
        </a:p>
      </dgm:t>
    </dgm:pt>
    <dgm:pt modelId="{C8EE630A-90AD-4392-86BC-E3B2F41993C1}" type="sibTrans" cxnId="{9663C736-4E3B-4169-B551-6A60CFCA1F9F}">
      <dgm:prSet/>
      <dgm:spPr/>
      <dgm:t>
        <a:bodyPr/>
        <a:lstStyle/>
        <a:p>
          <a:endParaRPr lang="ru-RU"/>
        </a:p>
      </dgm:t>
    </dgm:pt>
    <dgm:pt modelId="{C46F8660-1B5D-482C-B8F5-97C01B56823D}" type="pres">
      <dgm:prSet presAssocID="{D90E64C2-B729-45A4-BD79-2060CCDA045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891085-F038-4D3C-B332-8EFF3144010D}" type="pres">
      <dgm:prSet presAssocID="{FE095815-384C-4B48-8FE7-25AC5376CAC8}" presName="comp" presStyleCnt="0"/>
      <dgm:spPr/>
    </dgm:pt>
    <dgm:pt modelId="{D13F25F4-5C4D-4ACB-AA59-1FC1A4049143}" type="pres">
      <dgm:prSet presAssocID="{FE095815-384C-4B48-8FE7-25AC5376CAC8}" presName="box" presStyleLbl="node1" presStyleIdx="0" presStyleCnt="2" custLinFactNeighborX="-3497" custLinFactNeighborY="2631"/>
      <dgm:spPr/>
      <dgm:t>
        <a:bodyPr/>
        <a:lstStyle/>
        <a:p>
          <a:endParaRPr lang="ru-RU"/>
        </a:p>
      </dgm:t>
    </dgm:pt>
    <dgm:pt modelId="{FD80B6E5-E620-4862-9C4C-BD0E5207B639}" type="pres">
      <dgm:prSet presAssocID="{FE095815-384C-4B48-8FE7-25AC5376CAC8}" presName="img" presStyleLbl="fgImgPlace1" presStyleIdx="0" presStyleCnt="2" custScaleX="180103" custScaleY="98285" custLinFactNeighborX="25365" custLinFactNeighborY="461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D6439AF-C011-4D4A-98B6-C3BD4593A8B3}" type="pres">
      <dgm:prSet presAssocID="{FE095815-384C-4B48-8FE7-25AC5376CAC8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B2B46-0E2B-4AA4-BC5E-3020D8E7782F}" type="pres">
      <dgm:prSet presAssocID="{79C5C7E1-4195-4A3C-81F5-00A5F078192F}" presName="spacer" presStyleCnt="0"/>
      <dgm:spPr/>
    </dgm:pt>
    <dgm:pt modelId="{B2FD467D-4A21-4A00-858B-5EABA24DF6F9}" type="pres">
      <dgm:prSet presAssocID="{16B00CFB-DFFA-4230-B0C6-A723F0AF06F7}" presName="comp" presStyleCnt="0"/>
      <dgm:spPr/>
    </dgm:pt>
    <dgm:pt modelId="{19205B33-E926-43E6-9E83-7C341C09E7D9}" type="pres">
      <dgm:prSet presAssocID="{16B00CFB-DFFA-4230-B0C6-A723F0AF06F7}" presName="box" presStyleLbl="node1" presStyleIdx="1" presStyleCnt="2" custLinFactNeighborX="-3128" custLinFactNeighborY="985"/>
      <dgm:spPr/>
      <dgm:t>
        <a:bodyPr/>
        <a:lstStyle/>
        <a:p>
          <a:endParaRPr lang="ru-RU"/>
        </a:p>
      </dgm:t>
    </dgm:pt>
    <dgm:pt modelId="{4F1E2D74-C7E6-402E-816E-954C0186E8E5}" type="pres">
      <dgm:prSet presAssocID="{16B00CFB-DFFA-4230-B0C6-A723F0AF06F7}" presName="img" presStyleLbl="fgImgPlace1" presStyleIdx="1" presStyleCnt="2" custScaleX="180866" custScaleY="93489" custLinFactNeighborX="25556" custLinFactNeighborY="-557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AC1C41B-B4DB-4964-814B-0B5F62C482B7}" type="pres">
      <dgm:prSet presAssocID="{16B00CFB-DFFA-4230-B0C6-A723F0AF06F7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FD43CD-4885-4DB7-9467-BE8B15DA2CC3}" type="presOf" srcId="{16B00CFB-DFFA-4230-B0C6-A723F0AF06F7}" destId="{19205B33-E926-43E6-9E83-7C341C09E7D9}" srcOrd="0" destOrd="0" presId="urn:microsoft.com/office/officeart/2005/8/layout/vList4#2"/>
    <dgm:cxn modelId="{4EA15F3B-A623-40B1-AA6A-B42DE749B78F}" type="presOf" srcId="{FE095815-384C-4B48-8FE7-25AC5376CAC8}" destId="{4D6439AF-C011-4D4A-98B6-C3BD4593A8B3}" srcOrd="1" destOrd="0" presId="urn:microsoft.com/office/officeart/2005/8/layout/vList4#2"/>
    <dgm:cxn modelId="{9663C736-4E3B-4169-B551-6A60CFCA1F9F}" srcId="{D90E64C2-B729-45A4-BD79-2060CCDA045A}" destId="{16B00CFB-DFFA-4230-B0C6-A723F0AF06F7}" srcOrd="1" destOrd="0" parTransId="{6395AF55-A969-4FBC-9949-5C36D1D85667}" sibTransId="{C8EE630A-90AD-4392-86BC-E3B2F41993C1}"/>
    <dgm:cxn modelId="{E6D2C2B2-5039-4421-940D-36020F6727D2}" type="presOf" srcId="{D90E64C2-B729-45A4-BD79-2060CCDA045A}" destId="{C46F8660-1B5D-482C-B8F5-97C01B56823D}" srcOrd="0" destOrd="0" presId="urn:microsoft.com/office/officeart/2005/8/layout/vList4#2"/>
    <dgm:cxn modelId="{EC278249-7CD6-462A-934E-D5FF1946DAC5}" type="presOf" srcId="{FE095815-384C-4B48-8FE7-25AC5376CAC8}" destId="{D13F25F4-5C4D-4ACB-AA59-1FC1A4049143}" srcOrd="0" destOrd="0" presId="urn:microsoft.com/office/officeart/2005/8/layout/vList4#2"/>
    <dgm:cxn modelId="{183AA928-A0A9-4F7B-A5CE-43E3E090674C}" srcId="{D90E64C2-B729-45A4-BD79-2060CCDA045A}" destId="{FE095815-384C-4B48-8FE7-25AC5376CAC8}" srcOrd="0" destOrd="0" parTransId="{F93EBF67-00CD-45A6-AF9F-C92BBE0B150D}" sibTransId="{79C5C7E1-4195-4A3C-81F5-00A5F078192F}"/>
    <dgm:cxn modelId="{4984B727-030C-47E2-AE39-574359F6BB00}" type="presOf" srcId="{16B00CFB-DFFA-4230-B0C6-A723F0AF06F7}" destId="{5AC1C41B-B4DB-4964-814B-0B5F62C482B7}" srcOrd="1" destOrd="0" presId="urn:microsoft.com/office/officeart/2005/8/layout/vList4#2"/>
    <dgm:cxn modelId="{84BB2A0E-C178-4E4C-810D-D55E739ADA70}" type="presParOf" srcId="{C46F8660-1B5D-482C-B8F5-97C01B56823D}" destId="{38891085-F038-4D3C-B332-8EFF3144010D}" srcOrd="0" destOrd="0" presId="urn:microsoft.com/office/officeart/2005/8/layout/vList4#2"/>
    <dgm:cxn modelId="{41A5DD73-61F4-4AFA-8D14-2C616F29D861}" type="presParOf" srcId="{38891085-F038-4D3C-B332-8EFF3144010D}" destId="{D13F25F4-5C4D-4ACB-AA59-1FC1A4049143}" srcOrd="0" destOrd="0" presId="urn:microsoft.com/office/officeart/2005/8/layout/vList4#2"/>
    <dgm:cxn modelId="{9D5FE18F-C124-41C7-BB24-3F9DB3D50F90}" type="presParOf" srcId="{38891085-F038-4D3C-B332-8EFF3144010D}" destId="{FD80B6E5-E620-4862-9C4C-BD0E5207B639}" srcOrd="1" destOrd="0" presId="urn:microsoft.com/office/officeart/2005/8/layout/vList4#2"/>
    <dgm:cxn modelId="{90E13CD4-2ACF-4AB4-B3D5-40E0FD6AF8B2}" type="presParOf" srcId="{38891085-F038-4D3C-B332-8EFF3144010D}" destId="{4D6439AF-C011-4D4A-98B6-C3BD4593A8B3}" srcOrd="2" destOrd="0" presId="urn:microsoft.com/office/officeart/2005/8/layout/vList4#2"/>
    <dgm:cxn modelId="{908B2CC6-97A4-4326-BA33-39B7A5F1152B}" type="presParOf" srcId="{C46F8660-1B5D-482C-B8F5-97C01B56823D}" destId="{B4EB2B46-0E2B-4AA4-BC5E-3020D8E7782F}" srcOrd="1" destOrd="0" presId="urn:microsoft.com/office/officeart/2005/8/layout/vList4#2"/>
    <dgm:cxn modelId="{2E1A4665-B374-4A8F-8868-75E0CD14C875}" type="presParOf" srcId="{C46F8660-1B5D-482C-B8F5-97C01B56823D}" destId="{B2FD467D-4A21-4A00-858B-5EABA24DF6F9}" srcOrd="2" destOrd="0" presId="urn:microsoft.com/office/officeart/2005/8/layout/vList4#2"/>
    <dgm:cxn modelId="{5C94ED55-4899-46B2-BE52-D1ACC234F303}" type="presParOf" srcId="{B2FD467D-4A21-4A00-858B-5EABA24DF6F9}" destId="{19205B33-E926-43E6-9E83-7C341C09E7D9}" srcOrd="0" destOrd="0" presId="urn:microsoft.com/office/officeart/2005/8/layout/vList4#2"/>
    <dgm:cxn modelId="{2469CC58-09B5-414F-BEC7-89A856A96585}" type="presParOf" srcId="{B2FD467D-4A21-4A00-858B-5EABA24DF6F9}" destId="{4F1E2D74-C7E6-402E-816E-954C0186E8E5}" srcOrd="1" destOrd="0" presId="urn:microsoft.com/office/officeart/2005/8/layout/vList4#2"/>
    <dgm:cxn modelId="{ACA715C0-E7F1-4222-9D07-05FC1338BAEF}" type="presParOf" srcId="{B2FD467D-4A21-4A00-858B-5EABA24DF6F9}" destId="{5AC1C41B-B4DB-4964-814B-0B5F62C482B7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55200F-033B-4E9B-BB67-954FEF15E987}">
      <dsp:nvSpPr>
        <dsp:cNvPr id="0" name=""/>
        <dsp:cNvSpPr/>
      </dsp:nvSpPr>
      <dsp:spPr>
        <a:xfrm>
          <a:off x="3341830" y="1883547"/>
          <a:ext cx="3073214" cy="2125796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8575">
          <a:solidFill>
            <a:srgbClr val="00206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5603" y="1987320"/>
        <a:ext cx="2865668" cy="1918250"/>
      </dsp:txXfrm>
    </dsp:sp>
    <dsp:sp modelId="{710B5DBC-A789-4C62-8E00-D98D1A310091}">
      <dsp:nvSpPr>
        <dsp:cNvPr id="0" name=""/>
        <dsp:cNvSpPr/>
      </dsp:nvSpPr>
      <dsp:spPr>
        <a:xfrm rot="19593772">
          <a:off x="6371729" y="1787602"/>
          <a:ext cx="52342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3420" y="0"/>
              </a:lnTo>
            </a:path>
          </a:pathLst>
        </a:custGeom>
        <a:noFill/>
        <a:ln w="28575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4E451B-BA4F-4C7B-91D7-D5E8E4F6D3BB}">
      <dsp:nvSpPr>
        <dsp:cNvPr id="0" name=""/>
        <dsp:cNvSpPr/>
      </dsp:nvSpPr>
      <dsp:spPr>
        <a:xfrm>
          <a:off x="6680587" y="313919"/>
          <a:ext cx="2355908" cy="1329475"/>
        </a:xfrm>
        <a:prstGeom prst="roundRect">
          <a:avLst/>
        </a:prstGeom>
        <a:solidFill>
          <a:schemeClr val="bg2"/>
        </a:solidFill>
        <a:ln w="28575">
          <a:solidFill>
            <a:srgbClr val="00206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1241,5  </a:t>
          </a:r>
          <a:r>
            <a:rPr lang="ru-RU" sz="1600" b="1" i="0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км -протяженность</a:t>
          </a:r>
          <a:endParaRPr lang="ru-RU" sz="1600" b="1" i="0" kern="1200" dirty="0">
            <a:solidFill>
              <a:srgbClr val="00206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маршрутов</a:t>
          </a:r>
        </a:p>
      </dsp:txBody>
      <dsp:txXfrm>
        <a:off x="6745487" y="378819"/>
        <a:ext cx="2226108" cy="1199675"/>
      </dsp:txXfrm>
    </dsp:sp>
    <dsp:sp modelId="{58E42DA9-796B-4943-93C5-DD4C7AAC053B}">
      <dsp:nvSpPr>
        <dsp:cNvPr id="0" name=""/>
        <dsp:cNvSpPr/>
      </dsp:nvSpPr>
      <dsp:spPr>
        <a:xfrm rot="13389816">
          <a:off x="3129339" y="1639967"/>
          <a:ext cx="71213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2134" y="0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3F716E-4D91-4BE3-A19E-1E545866E513}">
      <dsp:nvSpPr>
        <dsp:cNvPr id="0" name=""/>
        <dsp:cNvSpPr/>
      </dsp:nvSpPr>
      <dsp:spPr>
        <a:xfrm>
          <a:off x="1222847" y="78483"/>
          <a:ext cx="2600471" cy="1317903"/>
        </a:xfrm>
        <a:prstGeom prst="roundRect">
          <a:avLst/>
        </a:prstGeom>
        <a:solidFill>
          <a:schemeClr val="bg2"/>
        </a:solidFill>
        <a:ln w="28575">
          <a:solidFill>
            <a:srgbClr val="00206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Подвоз </a:t>
          </a:r>
          <a:r>
            <a:rPr lang="ru-RU" sz="1600" b="1" i="0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обучающихся -</a:t>
          </a:r>
          <a:endParaRPr lang="ru-RU" sz="1600" b="1" i="0" kern="1200" dirty="0">
            <a:solidFill>
              <a:srgbClr val="00206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978 ч. из 19 общеобразовательных организаций</a:t>
          </a:r>
          <a:endParaRPr lang="ru-RU" sz="1600" b="1" i="0" kern="1200" dirty="0">
            <a:solidFill>
              <a:srgbClr val="00206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87182" y="142818"/>
        <a:ext cx="2471801" cy="1189233"/>
      </dsp:txXfrm>
    </dsp:sp>
    <dsp:sp modelId="{6EE8AAB6-9E5C-42C8-A851-1C22FDEEBBB6}">
      <dsp:nvSpPr>
        <dsp:cNvPr id="0" name=""/>
        <dsp:cNvSpPr/>
      </dsp:nvSpPr>
      <dsp:spPr>
        <a:xfrm rot="10611429">
          <a:off x="3001284" y="3040160"/>
          <a:ext cx="34080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080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6BD730-199E-4AAF-BBFE-4B5E5C3239B0}">
      <dsp:nvSpPr>
        <dsp:cNvPr id="0" name=""/>
        <dsp:cNvSpPr/>
      </dsp:nvSpPr>
      <dsp:spPr>
        <a:xfrm>
          <a:off x="281085" y="2432922"/>
          <a:ext cx="2720455" cy="1382535"/>
        </a:xfrm>
        <a:prstGeom prst="roundRect">
          <a:avLst/>
        </a:prstGeom>
        <a:solidFill>
          <a:schemeClr val="bg2"/>
        </a:solidFill>
        <a:ln w="28575">
          <a:solidFill>
            <a:schemeClr val="tx2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50  - маршрутов</a:t>
          </a:r>
          <a:endParaRPr lang="ru-RU" sz="1600" b="1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8575" y="2500412"/>
        <a:ext cx="2585475" cy="1247555"/>
      </dsp:txXfrm>
    </dsp:sp>
    <dsp:sp modelId="{9EEB3D2E-1598-4CEB-8F63-6060F401A0DC}">
      <dsp:nvSpPr>
        <dsp:cNvPr id="0" name=""/>
        <dsp:cNvSpPr/>
      </dsp:nvSpPr>
      <dsp:spPr>
        <a:xfrm rot="680">
          <a:off x="6415044" y="2946791"/>
          <a:ext cx="42007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007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40E9A4-5E75-4F97-9214-16CFC1F0DB6C}">
      <dsp:nvSpPr>
        <dsp:cNvPr id="0" name=""/>
        <dsp:cNvSpPr/>
      </dsp:nvSpPr>
      <dsp:spPr>
        <a:xfrm>
          <a:off x="6835116" y="2304259"/>
          <a:ext cx="2201379" cy="1285582"/>
        </a:xfrm>
        <a:prstGeom prst="roundRect">
          <a:avLst/>
        </a:prstGeom>
        <a:solidFill>
          <a:schemeClr val="bg2"/>
        </a:solidFill>
        <a:ln w="28575">
          <a:solidFill>
            <a:schemeClr val="tx2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97873" y="2367016"/>
        <a:ext cx="2075865" cy="1160068"/>
      </dsp:txXfrm>
    </dsp:sp>
    <dsp:sp modelId="{6724C6D7-605C-43E9-9AAA-61B5860DB3C0}">
      <dsp:nvSpPr>
        <dsp:cNvPr id="0" name=""/>
        <dsp:cNvSpPr/>
      </dsp:nvSpPr>
      <dsp:spPr>
        <a:xfrm rot="5085185">
          <a:off x="4768413" y="4236918"/>
          <a:ext cx="45706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5706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EF0CF2-CB5D-4DB9-B0BA-F98D0AC133B7}">
      <dsp:nvSpPr>
        <dsp:cNvPr id="0" name=""/>
        <dsp:cNvSpPr/>
      </dsp:nvSpPr>
      <dsp:spPr>
        <a:xfrm>
          <a:off x="1760887" y="4464492"/>
          <a:ext cx="6612040" cy="1068554"/>
        </a:xfrm>
        <a:prstGeom prst="roundRect">
          <a:avLst/>
        </a:prstGeom>
        <a:solidFill>
          <a:schemeClr val="bg2"/>
        </a:solidFill>
        <a:ln w="28575" cap="flat" cmpd="sng" algn="ctr">
          <a:solidFill>
            <a:srgbClr val="00206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 2019 году приобретено 2 новых автобуса для МБОУ Богородицкой СШ и МБОУ </a:t>
          </a:r>
          <a:r>
            <a:rPr lang="ru-RU" sz="2100" b="1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Пригорской</a:t>
          </a:r>
          <a:r>
            <a:rPr lang="ru-RU" sz="21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СШ: - 4 141,0 тыс. руб. – областной бюджет.</a:t>
          </a:r>
          <a:endParaRPr lang="ru-RU" sz="21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813050" y="4516655"/>
        <a:ext cx="6507714" cy="9642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537C86-3B43-4C3C-95D0-BCE7FD66B177}">
      <dsp:nvSpPr>
        <dsp:cNvPr id="0" name=""/>
        <dsp:cNvSpPr/>
      </dsp:nvSpPr>
      <dsp:spPr>
        <a:xfrm>
          <a:off x="4312735" y="991587"/>
          <a:ext cx="2078716" cy="3474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234"/>
              </a:lnTo>
              <a:lnTo>
                <a:pt x="2078716" y="104234"/>
              </a:lnTo>
              <a:lnTo>
                <a:pt x="2078716" y="3474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798739-7655-4EE5-A164-5E713FCB7952}">
      <dsp:nvSpPr>
        <dsp:cNvPr id="0" name=""/>
        <dsp:cNvSpPr/>
      </dsp:nvSpPr>
      <dsp:spPr>
        <a:xfrm>
          <a:off x="2087795" y="991587"/>
          <a:ext cx="2224939" cy="347419"/>
        </a:xfrm>
        <a:custGeom>
          <a:avLst/>
          <a:gdLst/>
          <a:ahLst/>
          <a:cxnLst/>
          <a:rect l="0" t="0" r="0" b="0"/>
          <a:pathLst>
            <a:path>
              <a:moveTo>
                <a:pt x="2224939" y="0"/>
              </a:moveTo>
              <a:lnTo>
                <a:pt x="2224939" y="104234"/>
              </a:lnTo>
              <a:lnTo>
                <a:pt x="0" y="104234"/>
              </a:lnTo>
              <a:lnTo>
                <a:pt x="0" y="3474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10987B-46EB-4609-ACB8-8B6C40F19F7B}">
      <dsp:nvSpPr>
        <dsp:cNvPr id="0" name=""/>
        <dsp:cNvSpPr/>
      </dsp:nvSpPr>
      <dsp:spPr>
        <a:xfrm>
          <a:off x="1152131" y="380658"/>
          <a:ext cx="6321208" cy="610928"/>
        </a:xfrm>
        <a:prstGeom prst="rect">
          <a:avLst/>
        </a:prstGeom>
        <a:solidFill>
          <a:schemeClr val="bg2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3200" b="1" kern="1200" dirty="0" smtClean="0">
              <a:solidFill>
                <a:srgbClr val="002060"/>
              </a:solidFill>
              <a:latin typeface="Times New Roman" panose="02020603050405020304" pitchFamily="18" charset="0"/>
              <a:ea typeface="Gulim" panose="020B0600000101010101" pitchFamily="34" charset="-127"/>
              <a:cs typeface="Times New Roman" panose="02020603050405020304" pitchFamily="18" charset="0"/>
            </a:rPr>
            <a:t>Достижения образования</a:t>
          </a:r>
        </a:p>
        <a:p>
          <a:pPr lvl="0" defTabSz="2755900">
            <a:lnSpc>
              <a:spcPct val="90000"/>
            </a:lnSpc>
            <a:spcBef>
              <a:spcPct val="0"/>
            </a:spcBef>
          </a:pPr>
          <a:endParaRPr lang="ru-RU" kern="1200" dirty="0"/>
        </a:p>
      </dsp:txBody>
      <dsp:txXfrm>
        <a:off x="1152131" y="380658"/>
        <a:ext cx="6321208" cy="610928"/>
      </dsp:txXfrm>
    </dsp:sp>
    <dsp:sp modelId="{C57EAACC-0CE3-41C5-BD3F-A578652244DA}">
      <dsp:nvSpPr>
        <dsp:cNvPr id="0" name=""/>
        <dsp:cNvSpPr/>
      </dsp:nvSpPr>
      <dsp:spPr>
        <a:xfrm>
          <a:off x="0" y="1339006"/>
          <a:ext cx="4175591" cy="833559"/>
        </a:xfrm>
        <a:prstGeom prst="rect">
          <a:avLst/>
        </a:prstGeom>
        <a:solidFill>
          <a:schemeClr val="bg2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  выпускников 11 классов награждены</a:t>
          </a:r>
          <a:r>
            <a:rPr lang="ru-RU" sz="2000" kern="1200" baseline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золотыми медалями «За особые успехи в учении»</a:t>
          </a:r>
          <a:endParaRPr lang="ru-RU" sz="2000" kern="1200" dirty="0" smtClean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339006"/>
        <a:ext cx="4175591" cy="833559"/>
      </dsp:txXfrm>
    </dsp:sp>
    <dsp:sp modelId="{D2EED815-DAFB-4444-BDE8-68FEAF5149A1}">
      <dsp:nvSpPr>
        <dsp:cNvPr id="0" name=""/>
        <dsp:cNvSpPr/>
      </dsp:nvSpPr>
      <dsp:spPr>
        <a:xfrm>
          <a:off x="4475924" y="1339006"/>
          <a:ext cx="3831055" cy="833559"/>
        </a:xfrm>
        <a:prstGeom prst="rect">
          <a:avLst/>
        </a:prstGeom>
        <a:solidFill>
          <a:schemeClr val="bg2"/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26 обучающихся награждены районной</a:t>
          </a:r>
          <a:r>
            <a:rPr lang="ru-RU" sz="2000" kern="1200" baseline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стипендией</a:t>
          </a:r>
          <a:endParaRPr lang="ru-RU" sz="2000" kern="1200" dirty="0" smtClean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75924" y="1339006"/>
        <a:ext cx="3831055" cy="8335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ED8F7E-8FD9-4A5F-9245-5E27A96483FE}">
      <dsp:nvSpPr>
        <dsp:cNvPr id="0" name=""/>
        <dsp:cNvSpPr/>
      </dsp:nvSpPr>
      <dsp:spPr>
        <a:xfrm>
          <a:off x="803956" y="0"/>
          <a:ext cx="5286439" cy="4572032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2D8041-65BF-4EA2-A068-7B5846DBE5DA}">
      <dsp:nvSpPr>
        <dsp:cNvPr id="0" name=""/>
        <dsp:cNvSpPr/>
      </dsp:nvSpPr>
      <dsp:spPr>
        <a:xfrm>
          <a:off x="1500198" y="2928958"/>
          <a:ext cx="256033" cy="2560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C47E7F-E52F-4A73-AC1B-5612A8D48F7D}">
      <dsp:nvSpPr>
        <dsp:cNvPr id="0" name=""/>
        <dsp:cNvSpPr/>
      </dsp:nvSpPr>
      <dsp:spPr>
        <a:xfrm>
          <a:off x="1785950" y="3071839"/>
          <a:ext cx="2042282" cy="1048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667" tIns="0" rIns="0" bIns="0" numCol="1" spcCol="1270" anchor="t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Проведено культурно-массовых мероприятий</a:t>
          </a:r>
          <a:endParaRPr lang="ru-RU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4868 (+ 0,7 %)</a:t>
          </a:r>
          <a:endParaRPr lang="ru-RU" sz="1600" b="1" kern="1200" dirty="0"/>
        </a:p>
      </dsp:txBody>
      <dsp:txXfrm>
        <a:off x="1785950" y="3071839"/>
        <a:ext cx="2042282" cy="1048128"/>
      </dsp:txXfrm>
    </dsp:sp>
    <dsp:sp modelId="{39962879-56F1-4C50-A345-32E763922355}">
      <dsp:nvSpPr>
        <dsp:cNvPr id="0" name=""/>
        <dsp:cNvSpPr/>
      </dsp:nvSpPr>
      <dsp:spPr>
        <a:xfrm>
          <a:off x="3849515" y="1325889"/>
          <a:ext cx="438915" cy="43891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AF092C-3FF3-413D-8703-701583DB9745}">
      <dsp:nvSpPr>
        <dsp:cNvPr id="0" name=""/>
        <dsp:cNvSpPr/>
      </dsp:nvSpPr>
      <dsp:spPr>
        <a:xfrm>
          <a:off x="3318302" y="1545346"/>
          <a:ext cx="3878796" cy="3026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572" tIns="0" rIns="0" bIns="0" numCol="1" spcCol="1270" anchor="t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 smtClean="0"/>
        </a:p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Количество посещений</a:t>
          </a:r>
          <a:endParaRPr lang="ru-RU" sz="1600" b="1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600" b="1" kern="1200" dirty="0" smtClean="0"/>
            <a:t>253482 человека (+ 7,5%)</a:t>
          </a:r>
        </a:p>
        <a:p>
          <a:pPr marL="228600" lvl="1" indent="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b="1" kern="1200" dirty="0"/>
        </a:p>
        <a:p>
          <a:pPr marL="228600" lvl="1" indent="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 dirty="0"/>
        </a:p>
      </dsp:txBody>
      <dsp:txXfrm>
        <a:off x="3318302" y="1545346"/>
        <a:ext cx="3878796" cy="30266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3F25F4-5C4D-4ACB-AA59-1FC1A4049143}">
      <dsp:nvSpPr>
        <dsp:cNvPr id="0" name=""/>
        <dsp:cNvSpPr/>
      </dsp:nvSpPr>
      <dsp:spPr>
        <a:xfrm>
          <a:off x="0" y="60711"/>
          <a:ext cx="8643998" cy="23075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произведен текущий</a:t>
          </a:r>
        </a:p>
        <a:p>
          <a:pPr lvl="0" algn="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ремонт кровли МБУК КТ «Районный дом культуры»</a:t>
          </a:r>
        </a:p>
        <a:p>
          <a:pPr lvl="0" algn="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на сумму 141,4 тыс. рублей;</a:t>
          </a:r>
          <a:endParaRPr lang="ru-RU" sz="1800" kern="1200" dirty="0"/>
        </a:p>
      </dsp:txBody>
      <dsp:txXfrm>
        <a:off x="1959555" y="60711"/>
        <a:ext cx="6684442" cy="2307557"/>
      </dsp:txXfrm>
    </dsp:sp>
    <dsp:sp modelId="{FD80B6E5-E620-4862-9C4C-BD0E5207B639}">
      <dsp:nvSpPr>
        <dsp:cNvPr id="0" name=""/>
        <dsp:cNvSpPr/>
      </dsp:nvSpPr>
      <dsp:spPr>
        <a:xfrm>
          <a:off x="357189" y="203591"/>
          <a:ext cx="3113619" cy="181438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205B33-E926-43E6-9E83-7C341C09E7D9}">
      <dsp:nvSpPr>
        <dsp:cNvPr id="0" name=""/>
        <dsp:cNvSpPr/>
      </dsp:nvSpPr>
      <dsp:spPr>
        <a:xfrm>
          <a:off x="0" y="2539497"/>
          <a:ext cx="8643998" cy="23075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произведен текущий ремонт</a:t>
          </a:r>
        </a:p>
        <a:p>
          <a:pPr lvl="0" algn="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зрительного зала, потолка, помещений</a:t>
          </a:r>
        </a:p>
        <a:p>
          <a:pPr lvl="0" algn="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Талашкинского СДК на сумму 91,2 тыс. рублей;</a:t>
          </a:r>
          <a:endParaRPr lang="ru-RU" sz="1800" kern="1200" dirty="0"/>
        </a:p>
      </dsp:txBody>
      <dsp:txXfrm>
        <a:off x="1959555" y="2539497"/>
        <a:ext cx="6684442" cy="2307557"/>
      </dsp:txXfrm>
    </dsp:sp>
    <dsp:sp modelId="{4F1E2D74-C7E6-402E-816E-954C0186E8E5}">
      <dsp:nvSpPr>
        <dsp:cNvPr id="0" name=""/>
        <dsp:cNvSpPr/>
      </dsp:nvSpPr>
      <dsp:spPr>
        <a:xfrm>
          <a:off x="329705" y="2775355"/>
          <a:ext cx="3126810" cy="17258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3F25F4-5C4D-4ACB-AA59-1FC1A4049143}">
      <dsp:nvSpPr>
        <dsp:cNvPr id="0" name=""/>
        <dsp:cNvSpPr/>
      </dsp:nvSpPr>
      <dsp:spPr>
        <a:xfrm>
          <a:off x="0" y="63396"/>
          <a:ext cx="8786874" cy="24095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                            - произведен ремонт козырька здания Сметанинского СДК на сумму 161,2 тыс. рублей;</a:t>
          </a:r>
          <a:endParaRPr lang="ru-RU" sz="1800" kern="1200" dirty="0"/>
        </a:p>
      </dsp:txBody>
      <dsp:txXfrm>
        <a:off x="1998333" y="63396"/>
        <a:ext cx="6788540" cy="2409587"/>
      </dsp:txXfrm>
    </dsp:sp>
    <dsp:sp modelId="{FD80B6E5-E620-4862-9C4C-BD0E5207B639}">
      <dsp:nvSpPr>
        <dsp:cNvPr id="0" name=""/>
        <dsp:cNvSpPr/>
      </dsp:nvSpPr>
      <dsp:spPr>
        <a:xfrm>
          <a:off x="214309" y="346469"/>
          <a:ext cx="3165084" cy="189461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205B33-E926-43E6-9E83-7C341C09E7D9}">
      <dsp:nvSpPr>
        <dsp:cNvPr id="0" name=""/>
        <dsp:cNvSpPr/>
      </dsp:nvSpPr>
      <dsp:spPr>
        <a:xfrm>
          <a:off x="0" y="2651781"/>
          <a:ext cx="8786874" cy="240958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                - приобретены оконные блоки для Гнездовского СДК,                                          </a:t>
          </a:r>
        </a:p>
        <a:p>
          <a:pPr lvl="0" algn="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/>
            <a:t>Кощинского</a:t>
          </a:r>
          <a:r>
            <a:rPr lang="ru-RU" sz="1800" kern="1200" dirty="0" smtClean="0"/>
            <a:t> СДК, Талашкинского СДК, Пригорского </a:t>
          </a:r>
        </a:p>
        <a:p>
          <a:pPr lvl="0" algn="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СДК на сумму 531,3 тыс. рублей;</a:t>
          </a:r>
          <a:endParaRPr lang="ru-RU" sz="1800" kern="1200" dirty="0"/>
        </a:p>
      </dsp:txBody>
      <dsp:txXfrm>
        <a:off x="1998333" y="2651781"/>
        <a:ext cx="6788540" cy="2409587"/>
      </dsp:txXfrm>
    </dsp:sp>
    <dsp:sp modelId="{4F1E2D74-C7E6-402E-816E-954C0186E8E5}">
      <dsp:nvSpPr>
        <dsp:cNvPr id="0" name=""/>
        <dsp:cNvSpPr/>
      </dsp:nvSpPr>
      <dsp:spPr>
        <a:xfrm>
          <a:off x="214314" y="2846792"/>
          <a:ext cx="3178493" cy="18021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</cdr:x>
      <cdr:y>0.31254</cdr:y>
    </cdr:from>
    <cdr:to>
      <cdr:x>0.41999</cdr:x>
      <cdr:y>0.4492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04256" y="1482049"/>
          <a:ext cx="1152128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63140</a:t>
          </a:r>
          <a:endParaRPr lang="ru-RU" sz="20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0.51624</cdr:x>
      <cdr:y>0.31889</cdr:y>
    </cdr:from>
    <cdr:to>
      <cdr:x>0.62735</cdr:x>
      <cdr:y>0.51172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248472" y="151216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0.62999</cdr:x>
      <cdr:y>0.31254</cdr:y>
    </cdr:from>
    <cdr:to>
      <cdr:x>0.73235</cdr:x>
      <cdr:y>0.50537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184576" y="1482049"/>
          <a:ext cx="842382" cy="9143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63947</a:t>
          </a:r>
          <a:endParaRPr lang="ru-RU" sz="20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0.69999</cdr:x>
      <cdr:y>0.74407</cdr:y>
    </cdr:from>
    <cdr:to>
      <cdr:x>0.98874</cdr:x>
      <cdr:y>0.91111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760640" y="3528392"/>
          <a:ext cx="2376264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0.41999</cdr:x>
      <cdr:y>0.91111</cdr:y>
    </cdr:from>
    <cdr:to>
      <cdr:x>0.9597</cdr:x>
      <cdr:y>0.99148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456384" y="4320480"/>
          <a:ext cx="4441579" cy="3811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Численность населения увеличилась на 807 человек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0.62999</cdr:x>
      <cdr:y>0.49599</cdr:y>
    </cdr:from>
    <cdr:to>
      <cdr:x>0.82249</cdr:x>
      <cdr:y>0.62332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184576" y="2351955"/>
          <a:ext cx="1584176" cy="6038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Муж- 34604</a:t>
          </a:r>
        </a:p>
        <a:p xmlns:a="http://schemas.openxmlformats.org/drawingml/2006/main">
          <a:r>
            <a:rPr lang="ru-RU" sz="1600" b="1" dirty="0" smtClean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Жен - 29343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0.30556</cdr:x>
      <cdr:y>0.48714</cdr:y>
    </cdr:from>
    <cdr:to>
      <cdr:x>0.46296</cdr:x>
      <cdr:y>0.6538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76264" y="2736304"/>
          <a:ext cx="1224136" cy="936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3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201</a:t>
          </a:r>
          <a:endParaRPr lang="ru-RU" sz="36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0.51852</cdr:x>
      <cdr:y>0.48714</cdr:y>
    </cdr:from>
    <cdr:to>
      <cdr:x>0.67236</cdr:x>
      <cdr:y>0.67135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032448" y="2736304"/>
          <a:ext cx="1196392" cy="10347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3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156</a:t>
          </a:r>
          <a:endParaRPr lang="ru-RU" sz="36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0.44715</cdr:x>
      <cdr:y>0.05685</cdr:y>
    </cdr:from>
    <cdr:to>
      <cdr:x>0.70732</cdr:x>
      <cdr:y>0.08379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960440" y="303808"/>
          <a:ext cx="2304256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0.54584</cdr:x>
      <cdr:y>0.01347</cdr:y>
    </cdr:from>
    <cdr:to>
      <cdr:x>0.64095</cdr:x>
      <cdr:y>0.1711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981997" y="72008"/>
          <a:ext cx="868091" cy="842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80 договоров на сумму 3.8 млн. руб.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0.5774</cdr:x>
      <cdr:y>0.05389</cdr:y>
    </cdr:from>
    <cdr:to>
      <cdr:x>0.68064</cdr:x>
      <cdr:y>0.22498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270029" y="288032"/>
          <a:ext cx="942295" cy="9143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98 договоров на сумму 7.6 млн. руб.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0.49061</cdr:x>
      <cdr:y>0.18863</cdr:y>
    </cdr:from>
    <cdr:to>
      <cdr:x>0.59386</cdr:x>
      <cdr:y>0.35973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477941" y="1008112"/>
          <a:ext cx="942387" cy="9144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15 договоров на сумму 2.3 млн. руб.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0.50639</cdr:x>
      <cdr:y>0.14821</cdr:y>
    </cdr:from>
    <cdr:to>
      <cdr:x>0.60964</cdr:x>
      <cdr:y>0.31931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621957" y="792088"/>
          <a:ext cx="942387" cy="9144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36 договоров на сумму 7.8 млн. руб.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0.65616</cdr:x>
      <cdr:y>0.26947</cdr:y>
    </cdr:from>
    <cdr:to>
      <cdr:x>0.7594</cdr:x>
      <cdr:y>0.44462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5988968" y="1440160"/>
          <a:ext cx="942296" cy="936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284 соглашения на сумму 6.7 млн. руб.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0.65616</cdr:x>
      <cdr:y>0.32337</cdr:y>
    </cdr:from>
    <cdr:to>
      <cdr:x>0.7594</cdr:x>
      <cdr:y>0.49446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988968" y="1728192"/>
          <a:ext cx="942295" cy="9143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191 </a:t>
          </a:r>
          <a:r>
            <a:rPr lang="ru-RU" sz="1400" b="1" dirty="0"/>
            <a:t>с</a:t>
          </a:r>
          <a:r>
            <a:rPr lang="ru-RU" sz="1400" b="1" dirty="0" smtClean="0"/>
            <a:t>оглашение на сумму 2.5 млн. руб.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0.50639</cdr:x>
      <cdr:y>0.4581</cdr:y>
    </cdr:from>
    <cdr:to>
      <cdr:x>0.60964</cdr:x>
      <cdr:y>0.6292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621957" y="2448272"/>
          <a:ext cx="942387" cy="9144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41 земельных участок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0.51428</cdr:x>
      <cdr:y>0.40421</cdr:y>
    </cdr:from>
    <cdr:to>
      <cdr:x>0.61752</cdr:x>
      <cdr:y>0.57531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4693965" y="2160240"/>
          <a:ext cx="942295" cy="9144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42 земельных участка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0.46752</cdr:x>
      <cdr:y>0.53894</cdr:y>
    </cdr:from>
    <cdr:to>
      <cdr:x>0.57077</cdr:x>
      <cdr:y>0.71003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4267200" y="2880320"/>
          <a:ext cx="942386" cy="9143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59 договоров на сумму 4.2 млн. руб.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0.5622</cdr:x>
      <cdr:y>0.57937</cdr:y>
    </cdr:from>
    <cdr:to>
      <cdr:x>0.66544</cdr:x>
      <cdr:y>0.75046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5131296" y="3096344"/>
          <a:ext cx="942296" cy="9143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78 договоров на сумму 2.8 мл. руб.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0.55285</cdr:x>
      <cdr:y>0.67368</cdr:y>
    </cdr:from>
    <cdr:to>
      <cdr:x>0.65609</cdr:x>
      <cdr:y>0.84478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4896544" y="36004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69 земельных участков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0.55285</cdr:x>
      <cdr:y>0.7141</cdr:y>
    </cdr:from>
    <cdr:to>
      <cdr:x>0.65609</cdr:x>
      <cdr:y>0.8852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4896544" y="381642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69 земельных участков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0.5622</cdr:x>
      <cdr:y>0.79494</cdr:y>
    </cdr:from>
    <cdr:to>
      <cdr:x>0.66544</cdr:x>
      <cdr:y>0.98062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5131296" y="4248472"/>
          <a:ext cx="942296" cy="9923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70 земельных участков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0.46752</cdr:x>
      <cdr:y>0.84884</cdr:y>
    </cdr:from>
    <cdr:to>
      <cdr:x>0.57077</cdr:x>
      <cdr:y>0.98358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4267200" y="4536504"/>
          <a:ext cx="942386" cy="7201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19 земельных участков</a:t>
          </a:r>
          <a:endParaRPr lang="ru-RU" sz="14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0.21</cdr:x>
      <cdr:y>0.27047</cdr:y>
    </cdr:from>
    <cdr:to>
      <cdr:x>0.2625</cdr:x>
      <cdr:y>0.35002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28192" y="1224136"/>
          <a:ext cx="43204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0.31376</cdr:x>
      <cdr:y>0.29475</cdr:y>
    </cdr:from>
    <cdr:to>
      <cdr:x>0.39856</cdr:x>
      <cdr:y>0.38318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64296" y="1440160"/>
          <a:ext cx="720076" cy="4320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786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0.35</cdr:x>
      <cdr:y>0.33411</cdr:y>
    </cdr:from>
    <cdr:to>
      <cdr:x>0.44624</cdr:x>
      <cdr:y>0.42957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880320" y="1512168"/>
          <a:ext cx="792088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0.48336</cdr:x>
      <cdr:y>0.25054</cdr:y>
    </cdr:from>
    <cdr:to>
      <cdr:x>0.58835</cdr:x>
      <cdr:y>0.33009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104456" y="1224136"/>
          <a:ext cx="891519" cy="3886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813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0.2544</cdr:x>
      <cdr:y>0.61898</cdr:y>
    </cdr:from>
    <cdr:to>
      <cdr:x>0.33072</cdr:x>
      <cdr:y>0.72214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160240" y="3024336"/>
          <a:ext cx="648069" cy="504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423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0.2975</cdr:x>
      <cdr:y>0.54094</cdr:y>
    </cdr:from>
    <cdr:to>
      <cdr:x>0.37624</cdr:x>
      <cdr:y>0.65231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448272" y="2448272"/>
          <a:ext cx="648072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0.424</cdr:x>
      <cdr:y>0.54529</cdr:y>
    </cdr:from>
    <cdr:to>
      <cdr:x>0.50274</cdr:x>
      <cdr:y>0.64845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3600400" y="2664296"/>
          <a:ext cx="668618" cy="504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402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0.13885</cdr:x>
      <cdr:y>0.14064</cdr:y>
    </cdr:from>
    <cdr:to>
      <cdr:x>0.21236</cdr:x>
      <cdr:y>0.22503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24136" y="720080"/>
          <a:ext cx="648072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0,86%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0.34304</cdr:x>
      <cdr:y>0.14064</cdr:y>
    </cdr:from>
    <cdr:to>
      <cdr:x>0.42561</cdr:x>
      <cdr:y>0.21444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24336" y="720080"/>
          <a:ext cx="727964" cy="3778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1,02%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0.08168</cdr:x>
      <cdr:y>0.46413</cdr:y>
    </cdr:from>
    <cdr:to>
      <cdr:x>0.16335</cdr:x>
      <cdr:y>0.53445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20080" y="2376264"/>
          <a:ext cx="720080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0,206</a:t>
          </a:r>
          <a:endParaRPr lang="ru-RU" sz="1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0.26953</cdr:x>
      <cdr:y>0.46413</cdr:y>
    </cdr:from>
    <cdr:to>
      <cdr:x>0.37044</cdr:x>
      <cdr:y>0.53793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376264" y="2376264"/>
          <a:ext cx="889655" cy="3778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0,239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0.71011</cdr:x>
      <cdr:y>0.67509</cdr:y>
    </cdr:from>
    <cdr:to>
      <cdr:x>0.94697</cdr:x>
      <cdr:y>0.84387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260552" y="3456384"/>
          <a:ext cx="2088232" cy="8640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0.43288</cdr:x>
      <cdr:y>0.1969</cdr:y>
    </cdr:from>
    <cdr:to>
      <cdr:x>0.81676</cdr:x>
      <cdr:y>0.49226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816424" y="1008112"/>
          <a:ext cx="3384376" cy="15121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/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Численность безработных увеличилась на 33 чел. </a:t>
          </a:r>
        </a:p>
        <a:p xmlns:a="http://schemas.openxmlformats.org/drawingml/2006/main">
          <a:pPr algn="just"/>
          <a:endParaRPr lang="ru-RU" sz="1400" b="1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 xmlns:a="http://schemas.openxmlformats.org/drawingml/2006/main">
          <a:pPr algn="l"/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Уровень безработицы вырос на 0,16 %</a:t>
          </a:r>
        </a:p>
        <a:p xmlns:a="http://schemas.openxmlformats.org/drawingml/2006/main">
          <a:endParaRPr lang="ru-RU" b="1" dirty="0">
            <a:solidFill>
              <a:schemeClr val="bg1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0.19444</cdr:x>
      <cdr:y>0.37104</cdr:y>
    </cdr:from>
    <cdr:to>
      <cdr:x>0.27778</cdr:x>
      <cdr:y>0.48977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2168" y="1800200"/>
          <a:ext cx="648072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0.17593</cdr:x>
      <cdr:y>0.6085</cdr:y>
    </cdr:from>
    <cdr:to>
      <cdr:x>0.30556</cdr:x>
      <cdr:y>0.69755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68152" y="2952328"/>
          <a:ext cx="1008147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1129,4</a:t>
          </a:r>
          <a:endParaRPr lang="ru-RU" sz="20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0.42593</cdr:x>
      <cdr:y>0.51945</cdr:y>
    </cdr:from>
    <cdr:to>
      <cdr:x>0.5435</cdr:x>
      <cdr:y>0.62335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312368" y="2520280"/>
          <a:ext cx="914326" cy="5041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1170,3</a:t>
          </a:r>
          <a:endParaRPr lang="ru-RU" sz="20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0.66667</cdr:x>
      <cdr:y>0.6085</cdr:y>
    </cdr:from>
    <cdr:to>
      <cdr:x>0.99074</cdr:x>
      <cdr:y>0.7866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184576" y="2952328"/>
          <a:ext cx="2520280" cy="8640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0.66667</cdr:x>
      <cdr:y>0.57882</cdr:y>
    </cdr:from>
    <cdr:to>
      <cdr:x>0.98148</cdr:x>
      <cdr:y>0.72724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184576" y="2808308"/>
          <a:ext cx="2448272" cy="7201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Объем отгрузки</a:t>
          </a:r>
        </a:p>
        <a:p xmlns:a="http://schemas.openxmlformats.org/drawingml/2006/main"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увеличился на 3,6 %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0.25194</cdr:x>
      <cdr:y>0.65947</cdr:y>
    </cdr:from>
    <cdr:to>
      <cdr:x>0.38188</cdr:x>
      <cdr:y>0.73034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35832" y="2680072"/>
          <a:ext cx="79208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b="1" dirty="0" smtClean="0"/>
            <a:t>2039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0.42913</cdr:x>
      <cdr:y>0.55316</cdr:y>
    </cdr:from>
    <cdr:to>
      <cdr:x>0.54725</cdr:x>
      <cdr:y>0.65947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15952" y="2248024"/>
          <a:ext cx="72008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0.42913</cdr:x>
      <cdr:y>0.51772</cdr:y>
    </cdr:from>
    <cdr:to>
      <cdr:x>0.53544</cdr:x>
      <cdr:y>0.60631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615952" y="2104008"/>
          <a:ext cx="64807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0.42913</cdr:x>
      <cdr:y>0.46456</cdr:y>
    </cdr:from>
    <cdr:to>
      <cdr:x>0.54725</cdr:x>
      <cdr:y>0.57087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615952" y="1887984"/>
          <a:ext cx="72008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2107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0.58269</cdr:x>
      <cdr:y>0.3051</cdr:y>
    </cdr:from>
    <cdr:to>
      <cdr:x>0.689</cdr:x>
      <cdr:y>0.39369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552056" y="1239912"/>
          <a:ext cx="64807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/>
            <a:t>2172</a:t>
          </a:r>
          <a:endParaRPr lang="ru-RU" sz="1600" b="1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0.56481</cdr:x>
      <cdr:y>0.27941</cdr:y>
    </cdr:from>
    <cdr:to>
      <cdr:x>0.63889</cdr:x>
      <cdr:y>0.32353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392488" y="1368152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0.5463</cdr:x>
      <cdr:y>0.26471</cdr:y>
    </cdr:from>
    <cdr:to>
      <cdr:x>0.67314</cdr:x>
      <cdr:y>0.48086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248500" y="1296164"/>
          <a:ext cx="986418" cy="10583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40,3%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0.27778</cdr:x>
      <cdr:y>0.30882</cdr:y>
    </cdr:from>
    <cdr:to>
      <cdr:x>0.43239</cdr:x>
      <cdr:y>0.52498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160257" y="1512151"/>
          <a:ext cx="1202381" cy="10584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21%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0.52778</cdr:x>
      <cdr:y>0.60294</cdr:y>
    </cdr:from>
    <cdr:to>
      <cdr:x>0.64536</cdr:x>
      <cdr:y>0.78969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104456" y="295232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17,8%</a:t>
          </a:r>
          <a:endParaRPr lang="ru-RU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0.39815</cdr:x>
      <cdr:y>0.66176</cdr:y>
    </cdr:from>
    <cdr:to>
      <cdr:x>0.47222</cdr:x>
      <cdr:y>0.79412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096344" y="3240360"/>
          <a:ext cx="576064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7,1%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0.30556</cdr:x>
      <cdr:y>0.57353</cdr:y>
    </cdr:from>
    <cdr:to>
      <cdr:x>0.38889</cdr:x>
      <cdr:y>0.69118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376264" y="2808312"/>
          <a:ext cx="648072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9,6%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0.26852</cdr:x>
      <cdr:y>0.5</cdr:y>
    </cdr:from>
    <cdr:to>
      <cdr:x>0.3861</cdr:x>
      <cdr:y>0.68674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088243" y="2448272"/>
          <a:ext cx="914404" cy="9143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4,2%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0.23853</cdr:x>
      <cdr:y>0.38961</cdr:y>
    </cdr:from>
    <cdr:to>
      <cdr:x>0.32254</cdr:x>
      <cdr:y>0.50027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72208" y="2160240"/>
          <a:ext cx="659384" cy="6135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</a:rPr>
            <a:t>699</a:t>
          </a:r>
          <a:endParaRPr lang="ru-RU" sz="2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0.49541</cdr:x>
      <cdr:y>0.31169</cdr:y>
    </cdr:from>
    <cdr:to>
      <cdr:x>0.57941</cdr:x>
      <cdr:y>0.42235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888432" y="1728192"/>
          <a:ext cx="659305" cy="6135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</a:rPr>
            <a:t>699</a:t>
          </a:r>
          <a:endParaRPr lang="ru-RU" sz="2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0.75229</cdr:x>
      <cdr:y>0.31038</cdr:y>
    </cdr:from>
    <cdr:to>
      <cdr:x>0.83629</cdr:x>
      <cdr:y>0.4026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904656" y="1720923"/>
          <a:ext cx="659305" cy="511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</a:rPr>
            <a:t>710</a:t>
          </a:r>
          <a:endParaRPr lang="ru-RU" sz="2400" b="1" dirty="0">
            <a:solidFill>
              <a:schemeClr val="bg1"/>
            </a:solidFill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0.38614</cdr:x>
      <cdr:y>0.35385</cdr:y>
    </cdr:from>
    <cdr:to>
      <cdr:x>0.59406</cdr:x>
      <cdr:y>0.56923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08312" y="1656184"/>
          <a:ext cx="1512172" cy="10081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3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28,7%</a:t>
          </a:r>
          <a:endParaRPr lang="ru-RU" sz="36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0.26733</cdr:x>
      <cdr:y>0.64615</cdr:y>
    </cdr:from>
    <cdr:to>
      <cdr:x>0.47525</cdr:x>
      <cdr:y>0.86154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944216" y="3024336"/>
          <a:ext cx="1512162" cy="10081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3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40,1%</a:t>
          </a:r>
          <a:endParaRPr lang="ru-RU" sz="36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0.18812</cdr:x>
      <cdr:y>0.26154</cdr:y>
    </cdr:from>
    <cdr:to>
      <cdr:x>0.36634</cdr:x>
      <cdr:y>0.43077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368152" y="1224136"/>
          <a:ext cx="1296144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0.14851</cdr:x>
      <cdr:y>0.35385</cdr:y>
    </cdr:from>
    <cdr:to>
      <cdr:x>0.35643</cdr:x>
      <cdr:y>0.53846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080120" y="1656184"/>
          <a:ext cx="1512162" cy="8640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3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31,1%</a:t>
          </a:r>
          <a:endParaRPr lang="ru-RU" sz="36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0.35714</cdr:x>
      <cdr:y>0.17653</cdr:y>
    </cdr:from>
    <cdr:to>
      <cdr:x>0.47526</cdr:x>
      <cdr:y>0.26512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20280" y="879872"/>
          <a:ext cx="833547" cy="4415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10,3</a:t>
          </a:r>
          <a:r>
            <a:rPr lang="ru-RU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%</a:t>
          </a:r>
          <a:endParaRPr lang="ru-RU" sz="18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0.21429</cdr:x>
      <cdr:y>0.14763</cdr:y>
    </cdr:from>
    <cdr:to>
      <cdr:x>0.34261</cdr:x>
      <cdr:y>0.2185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12168" y="735856"/>
          <a:ext cx="905555" cy="3532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8%</a:t>
          </a:r>
          <a:endParaRPr lang="ru-RU" sz="18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0.26375</cdr:x>
      <cdr:y>0.73034</cdr:y>
    </cdr:from>
    <cdr:to>
      <cdr:x>0.48819</cdr:x>
      <cdr:y>0.90753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607840" y="2968104"/>
          <a:ext cx="1368152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81,7%</a:t>
          </a:r>
          <a:endParaRPr lang="ru-RU" sz="24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2BABC-6BE0-441D-ACAF-FF7838BC7715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C3C9C-DE50-4638-B902-D870342B3C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147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C3C9C-DE50-4638-B902-D870342B3CCA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65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0888" indent="-288925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5700" indent="-230188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indent="-230188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9625" indent="-230188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68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40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12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084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1717E57-39AA-49E7-A002-DC78F183FFD5}" type="slidenum">
              <a:rPr lang="ru-RU" altLang="ru-RU">
                <a:solidFill>
                  <a:srgbClr val="000000"/>
                </a:solidFill>
              </a:rPr>
              <a:pPr/>
              <a:t>57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7587" name="Rectangle 7"/>
          <p:cNvSpPr txBox="1">
            <a:spLocks noGrp="1" noChangeArrowheads="1"/>
          </p:cNvSpPr>
          <p:nvPr/>
        </p:nvSpPr>
        <p:spPr bwMode="auto">
          <a:xfrm>
            <a:off x="3850443" y="9430705"/>
            <a:ext cx="2945659" cy="4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77" tIns="46238" rIns="92477" bIns="46238"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9B99D6F-9A01-457B-AC64-8D78CC352E9C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7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77" tIns="46238" rIns="92477" bIns="46238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0888" indent="-288925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5700" indent="-230188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indent="-230188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9625" indent="-230188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68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40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12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084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1717E57-39AA-49E7-A002-DC78F183FFD5}" type="slidenum">
              <a:rPr lang="ru-RU" altLang="ru-RU">
                <a:solidFill>
                  <a:srgbClr val="000000"/>
                </a:solidFill>
              </a:rPr>
              <a:pPr/>
              <a:t>58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7587" name="Rectangle 7"/>
          <p:cNvSpPr txBox="1">
            <a:spLocks noGrp="1" noChangeArrowheads="1"/>
          </p:cNvSpPr>
          <p:nvPr/>
        </p:nvSpPr>
        <p:spPr bwMode="auto">
          <a:xfrm>
            <a:off x="3850443" y="9430705"/>
            <a:ext cx="2945659" cy="4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77" tIns="46238" rIns="92477" bIns="46238"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9B99D6F-9A01-457B-AC64-8D78CC352E9C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7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77" tIns="46238" rIns="92477" bIns="46238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0888" indent="-288925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5700" indent="-230188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indent="-230188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9625" indent="-230188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68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40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12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084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1717E57-39AA-49E7-A002-DC78F183FFD5}" type="slidenum">
              <a:rPr lang="ru-RU" altLang="ru-RU">
                <a:solidFill>
                  <a:srgbClr val="000000"/>
                </a:solidFill>
              </a:rPr>
              <a:pPr/>
              <a:t>62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7587" name="Rectangle 7"/>
          <p:cNvSpPr txBox="1">
            <a:spLocks noGrp="1" noChangeArrowheads="1"/>
          </p:cNvSpPr>
          <p:nvPr/>
        </p:nvSpPr>
        <p:spPr bwMode="auto">
          <a:xfrm>
            <a:off x="3850443" y="9430705"/>
            <a:ext cx="2945659" cy="4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77" tIns="46238" rIns="92477" bIns="46238"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9B99D6F-9A01-457B-AC64-8D78CC352E9C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7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77" tIns="46238" rIns="92477" bIns="46238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9pPr>
          </a:lstStyle>
          <a:p>
            <a:fld id="{79F79C35-91B2-4342-A663-C53398308D19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/>
              <a:t>40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  <a:solidFill>
            <a:srgbClr val="FFFFFF"/>
          </a:solidFill>
          <a:ln/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1" y="4778376"/>
            <a:ext cx="5438775" cy="3908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9pPr>
          </a:lstStyle>
          <a:p>
            <a:fld id="{3D030578-57EA-4DA9-A242-539107E07F82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/>
              <a:t>41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976" y="1347895"/>
            <a:ext cx="4427930" cy="3636902"/>
          </a:xfrm>
          <a:solidFill>
            <a:srgbClr val="FFFFFF"/>
          </a:solidFill>
          <a:ln/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100" y="5187951"/>
            <a:ext cx="5391150" cy="4243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9pPr>
          </a:lstStyle>
          <a:p>
            <a:fld id="{3D030578-57EA-4DA9-A242-539107E07F82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/>
              <a:t>42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6150" y="1347788"/>
            <a:ext cx="4846638" cy="3636962"/>
          </a:xfrm>
          <a:solidFill>
            <a:srgbClr val="FFFFFF"/>
          </a:solidFill>
          <a:ln/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100" y="5187951"/>
            <a:ext cx="5391150" cy="4243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9pPr>
          </a:lstStyle>
          <a:p>
            <a:fld id="{7A51E758-7907-4261-BABD-9A0ECF96B3DC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/>
              <a:t>44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6150" y="1347788"/>
            <a:ext cx="4846638" cy="3636962"/>
          </a:xfrm>
          <a:solidFill>
            <a:srgbClr val="FFFFFF"/>
          </a:solidFill>
          <a:ln/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100" y="5187951"/>
            <a:ext cx="5391150" cy="4243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9pPr>
          </a:lstStyle>
          <a:p>
            <a:fld id="{48725AE7-8FB7-4857-80BF-98B1FEACE5D2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/>
              <a:t>45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976" y="1347895"/>
            <a:ext cx="4427930" cy="3636902"/>
          </a:xfrm>
          <a:solidFill>
            <a:srgbClr val="FFFFFF"/>
          </a:solidFill>
          <a:ln/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3100" y="5187951"/>
            <a:ext cx="5391150" cy="4243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9pPr>
          </a:lstStyle>
          <a:p>
            <a:fld id="{A693071E-790C-427F-8FE0-6E8041AE5C0C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</a:rPr>
              <a:pPr/>
              <a:t>46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  <a:solidFill>
            <a:srgbClr val="FFFFFF"/>
          </a:solidFill>
          <a:ln/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1" y="4778376"/>
            <a:ext cx="5438775" cy="3908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0888" indent="-288925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5700" indent="-230188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7663" indent="-230188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9625" indent="-230188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68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40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12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084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CDCB420-ECDE-42CB-A3ED-65A82ED51E27}" type="slidenum">
              <a:rPr lang="ru-RU" altLang="ru-RU">
                <a:solidFill>
                  <a:srgbClr val="000000"/>
                </a:solidFill>
              </a:rPr>
              <a:pPr/>
              <a:t>47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1443" name="Rectangle 7"/>
          <p:cNvSpPr txBox="1">
            <a:spLocks noGrp="1" noChangeArrowheads="1"/>
          </p:cNvSpPr>
          <p:nvPr/>
        </p:nvSpPr>
        <p:spPr bwMode="auto">
          <a:xfrm>
            <a:off x="3850443" y="9430705"/>
            <a:ext cx="2945659" cy="4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77" tIns="46238" rIns="92477" bIns="46238"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0733201-E544-4768-BBFC-9C411A4D8325}" type="slidenum">
              <a:rPr lang="ru-RU" altLang="ru-RU">
                <a:solidFill>
                  <a:srgbClr val="000000"/>
                </a:solidFill>
                <a:latin typeface="Arial" charset="0"/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ru-RU" alt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77" tIns="46238" rIns="92477" bIns="46238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C3C9C-DE50-4638-B902-D870342B3CCA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973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471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505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29.05.2020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066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29.05.2020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731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29.05.2020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52952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29.05.2020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167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29.05.2020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49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29.05.2020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9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29.05.2020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196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29.05.2020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73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40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29.05.2020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6104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29.05.2020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470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29.05.2020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26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98959-9445-4C53-9B26-B54A0A278A27}" type="datetime1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211DA9-A61E-4644-8357-2D788B6D0C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27135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162EC-B55C-4CFB-9A5A-AE79D19AE641}" type="datetime1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426F8-B94B-4DDF-87F9-44585212E8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72816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432DF-3EB3-4BF3-9208-ED993D91435A}" type="datetime1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B5FB38-453D-44AE-B858-AF25E04F4E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8686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A956D-1E49-4FA9-92A6-E5CD7672551C}" type="datetime1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69033F-996F-4113-B353-80ED6B2AD7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96274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43CB1-D904-4F6F-82F8-4D2DFD009ED7}" type="datetime1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D9CD4C-555A-422F-9023-72C218B53A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53093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BC16C-390C-4CDF-9CD7-2BA371CEFA8B}" type="datetime1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3F7A4E-FBCB-4F7B-8CB3-484827181C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98428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7B157-90E2-4D4B-A78D-E412C8883D26}" type="datetime1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76183-CF51-4123-B2C0-AA97F2CD31F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7877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3822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AD901-DC73-4C58-BE73-2CB40765A9EC}" type="datetime1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CC95E-2AC5-4147-BF75-E2782DFE4D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8380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4A6BE-5190-4D79-8A47-23F522B6246C}" type="datetime1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83572-FF17-4863-B671-CC1D71911A9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60850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B3D3E-B5C6-4154-81FA-75685C830FAD}" type="datetime1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B1FD68-2BEA-4E0B-81D9-1E1B8FDC17A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68220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852DB-9F07-4989-A9B8-C8E1FBAE1682}" type="datetime1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967F05-14CF-4D51-80B8-AC78D5C2BC8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040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F9ADC-9AD8-42C7-9C99-094C393DFED5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6146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134EF-D57F-4AC5-ADA5-90AC4565AE18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8289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5EE4-DE11-4062-B6F2-E4F1A580F572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076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C6FB7-5D16-4601-89D0-559B60269226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407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9413A-F01F-4A30-9734-CDD0938A1240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9530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8C3E1-5463-41DC-8F88-942DEDC6D64D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361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7144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9E2BC-BBD7-4F97-99ED-87BFDDCDA76C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30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E6563-7A25-49A1-B735-02888EFE5DE9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1813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AF90F-1FBF-4137-B919-7001ED9D143A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4299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6431D-36BE-43AD-81BF-FA508DF7BB45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1751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7EA69-6BDE-481B-8B08-FE2FC4E1B143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418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83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0377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4598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789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480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5877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468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8596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8852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264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7603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1499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3595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6516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12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923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6208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181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871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404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9407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036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72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863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4632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1207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426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6670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3943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504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3483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2156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9406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196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5712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6818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1042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012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4199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3245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0261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8744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075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683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9288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926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4751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1252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03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0923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0360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483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2647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217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46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582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077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3826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4533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934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90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29.05.2020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07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E24E48-BEB8-47D3-A096-DA52B65193A9}" type="datetime1">
              <a:rPr lang="ru-RU"/>
              <a:pPr>
                <a:defRPr/>
              </a:pPr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70766E-3282-475D-BAA0-AF9C0EA46B5C}" type="slidenum">
              <a:rPr lang="ru-RU" altLang="ru-RU" sz="120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19627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548E04-E27B-46C9-87BD-8EF724E19603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359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6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89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69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61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48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8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8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12" Type="http://schemas.openxmlformats.org/officeDocument/2006/relationships/image" Target="../media/image10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Relationship Id="rId14" Type="http://schemas.openxmlformats.org/officeDocument/2006/relationships/image" Target="../media/image10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9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Презентационные материалы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 отчету Главы муниципального образования «Смоленский район» Смоленской области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 2019 год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1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Поголовье КРС, гол.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771241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88639"/>
            <a:ext cx="2448272" cy="1625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804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Валовый сбор, т.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813593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44440"/>
            <a:ext cx="2830072" cy="1792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2258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Урожайность, ц/га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31661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3" y="188639"/>
            <a:ext cx="2435881" cy="1368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9527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субъектов МСП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935974353"/>
              </p:ext>
            </p:extLst>
          </p:nvPr>
        </p:nvGraphicFramePr>
        <p:xfrm>
          <a:off x="1547664" y="1412776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3737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малых и средних предприятий (%)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523915"/>
              </p:ext>
            </p:extLst>
          </p:nvPr>
        </p:nvGraphicFramePr>
        <p:xfrm>
          <a:off x="827584" y="1340768"/>
          <a:ext cx="7776863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660232" y="2780928"/>
            <a:ext cx="18722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Численность субъектов малого и среднего предпринимательства увеличилась на 65 единиц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Инвестиции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995418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24810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928992" cy="383410"/>
          </a:xfrm>
        </p:spPr>
        <p:txBody>
          <a:bodyPr>
            <a:normAutofit/>
          </a:bodyPr>
          <a:lstStyle/>
          <a:p>
            <a:r>
              <a:rPr lang="ru-RU" sz="1900" b="1" i="1" dirty="0" smtClean="0">
                <a:latin typeface="Times New Roman" pitchFamily="18" charset="0"/>
                <a:cs typeface="Times New Roman" pitchFamily="18" charset="0"/>
              </a:rPr>
              <a:t>Инвестиционные проекты:</a:t>
            </a:r>
            <a:endParaRPr lang="ru-RU" sz="19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5268" y="4089563"/>
            <a:ext cx="8496943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RelaxedModerately"/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ООО «Союз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- закладка фруктового сада интенсивного типа «Сады Смоленщина»;</a:t>
            </a:r>
            <a:endParaRPr lang="ru-RU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8817" y="476672"/>
            <a:ext cx="8424936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RelaxedModerately"/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ООО «Альфа Транс Инвест»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создание транспортно-логистического производственного комплекса;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2752" y="1154804"/>
            <a:ext cx="843183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ИП Добрынина О.Ф.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строительство комплекса дорожного сервиса;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4578" y="3443232"/>
            <a:ext cx="8427633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ИП </a:t>
            </a:r>
            <a:r>
              <a:rPr lang="ru-RU" b="1" dirty="0" err="1">
                <a:solidFill>
                  <a:srgbClr val="000000"/>
                </a:solidFill>
                <a:latin typeface="Times New Roman"/>
                <a:ea typeface="Times New Roman"/>
              </a:rPr>
              <a:t>Палгин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 Павел Иванович -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строительство зданий приборостроительного производства в д. Магалинщина Корохоткинского сельского поселения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8096" y="2328580"/>
            <a:ext cx="849694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ЗАО «Висом»-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строительство приборостроительного завода;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5856" y="2776565"/>
            <a:ext cx="8496943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RelaxedModerately"/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ru-RU" b="1" dirty="0">
                <a:latin typeface="Times New Roman CYR"/>
                <a:ea typeface="Times New Roman"/>
              </a:rPr>
              <a:t>ООО «СМП «</a:t>
            </a:r>
            <a:r>
              <a:rPr lang="ru-RU" b="1" dirty="0" err="1">
                <a:latin typeface="Times New Roman CYR"/>
                <a:ea typeface="Times New Roman"/>
              </a:rPr>
              <a:t>Агросервис</a:t>
            </a:r>
            <a:r>
              <a:rPr lang="ru-RU" b="1" dirty="0">
                <a:latin typeface="Times New Roman CYR"/>
                <a:ea typeface="Times New Roman"/>
              </a:rPr>
              <a:t>» </a:t>
            </a:r>
            <a:r>
              <a:rPr lang="ru-RU" dirty="0">
                <a:latin typeface="Times New Roman CYR"/>
                <a:ea typeface="Times New Roman"/>
              </a:rPr>
              <a:t>- создание и развитие фермы по разведению молочного КРС</a:t>
            </a:r>
            <a:r>
              <a:rPr lang="ru-RU" b="1" dirty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и производству сырого </a:t>
            </a:r>
            <a:r>
              <a:rPr lang="ru-RU" dirty="0" smtClean="0">
                <a:latin typeface="Times New Roman"/>
                <a:ea typeface="Times New Roman"/>
              </a:rPr>
              <a:t>молока;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8939" y="1602675"/>
            <a:ext cx="8427633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RelaxedModerately"/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ЗАО «АВГУР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- строительство производственной базы по производству комплекта деталей верхнего строения железнодорожного пути;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1539" y="4735894"/>
            <a:ext cx="8424936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ИП Рогачев В.А.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строительство тепличного комплекса по выращиванию овощных и цветочных культур;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18837" y="5404514"/>
            <a:ext cx="8431832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RelaxedModerately"/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ru-RU" b="1" dirty="0">
                <a:latin typeface="Times New Roman CYR"/>
                <a:ea typeface="Times New Roman"/>
              </a:rPr>
              <a:t>ООО «Посейдон» </a:t>
            </a:r>
            <a:r>
              <a:rPr lang="ru-RU" dirty="0">
                <a:latin typeface="Times New Roman CYR"/>
                <a:ea typeface="Times New Roman"/>
              </a:rPr>
              <a:t>- реконструкция очистных сооружений в д. Богородицкое</a:t>
            </a:r>
            <a:r>
              <a:rPr lang="ru-RU" b="1" dirty="0"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Козинского  сельского поселения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18498" y="6021288"/>
            <a:ext cx="844193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perspectiveRelaxedModerately"/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ru-RU" b="1" i="1" dirty="0">
                <a:solidFill>
                  <a:srgbClr val="000000"/>
                </a:solidFill>
                <a:latin typeface="Times New Roman CYR"/>
                <a:ea typeface="Times New Roman"/>
              </a:rPr>
              <a:t>ООО </a:t>
            </a:r>
            <a:r>
              <a:rPr lang="ru-RU" b="1" i="1" dirty="0" smtClean="0">
                <a:solidFill>
                  <a:srgbClr val="000000"/>
                </a:solidFill>
                <a:latin typeface="Times New Roman CYR"/>
                <a:ea typeface="Times New Roman"/>
              </a:rPr>
              <a:t>«</a:t>
            </a:r>
            <a:r>
              <a:rPr lang="ru-RU" b="1" i="1" dirty="0">
                <a:solidFill>
                  <a:srgbClr val="000000"/>
                </a:solidFill>
                <a:latin typeface="Times New Roman CYR"/>
                <a:ea typeface="Times New Roman"/>
              </a:rPr>
              <a:t>О</a:t>
            </a:r>
            <a:r>
              <a:rPr lang="ru-RU" b="1" i="1" dirty="0" smtClean="0">
                <a:solidFill>
                  <a:srgbClr val="000000"/>
                </a:solidFill>
                <a:latin typeface="Times New Roman CYR"/>
                <a:ea typeface="Times New Roman"/>
              </a:rPr>
              <a:t>ктан-В»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solidFill>
                  <a:srgbClr val="000000"/>
                </a:solidFill>
                <a:latin typeface="Times New Roman CYR"/>
                <a:ea typeface="Times New Roman"/>
              </a:rPr>
              <a:t>строительство административного здания в </a:t>
            </a:r>
            <a:r>
              <a:rPr lang="ru-RU" dirty="0" err="1">
                <a:solidFill>
                  <a:srgbClr val="000000"/>
                </a:solidFill>
                <a:latin typeface="Times New Roman CYR"/>
                <a:ea typeface="Times New Roman"/>
              </a:rPr>
              <a:t>д.Демидовка</a:t>
            </a:r>
            <a:r>
              <a:rPr lang="ru-RU" dirty="0">
                <a:solidFill>
                  <a:srgbClr val="000000"/>
                </a:solidFill>
                <a:latin typeface="Times New Roman CYR"/>
                <a:ea typeface="Times New Roman"/>
              </a:rPr>
              <a:t> Михновского сельского поселения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53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2748447"/>
              </p:ext>
            </p:extLst>
          </p:nvPr>
        </p:nvGraphicFramePr>
        <p:xfrm>
          <a:off x="251520" y="1397000"/>
          <a:ext cx="8568952" cy="5200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80255" y="116632"/>
            <a:ext cx="792088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i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Характеристика структуры местного бюджета, основные показатели его исполнения</a:t>
            </a:r>
            <a:endParaRPr lang="ru-RU" sz="2400" b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3526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822639463"/>
              </p:ext>
            </p:extLst>
          </p:nvPr>
        </p:nvGraphicFramePr>
        <p:xfrm>
          <a:off x="251520" y="1130436"/>
          <a:ext cx="4004867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129507774"/>
              </p:ext>
            </p:extLst>
          </p:nvPr>
        </p:nvGraphicFramePr>
        <p:xfrm>
          <a:off x="4518053" y="548680"/>
          <a:ext cx="4487065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57613" y="188640"/>
            <a:ext cx="792088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400" b="1" i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24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1.5. Характеристика структуры местного бюджета, основные показатели его исполнения</a:t>
            </a:r>
            <a:endParaRPr lang="ru-RU" sz="2400" b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245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980728"/>
            <a:ext cx="3718548" cy="1600438"/>
          </a:xfrm>
          <a:prstGeom prst="rect">
            <a:avLst/>
          </a:prstGeom>
          <a:solidFill>
            <a:srgbClr val="92D05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Сельские поселения Смоленского района: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Гнездовское с/п ремонт общественной бани в д. 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Н.Батеки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1 784,4 тыс. руб.;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Пригорское с/п оплата временного размещения пострадавших, выполнение работ по объекту капитального строительства – 22 176,9 тыс. руб.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364" y="4471577"/>
            <a:ext cx="6932024" cy="2246769"/>
          </a:xfrm>
          <a:prstGeom prst="rect">
            <a:avLst/>
          </a:prstGeom>
          <a:solidFill>
            <a:srgbClr val="FFC00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Учреждения образования муниципального образования «Смоленский район» Смоленской области: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приобретение и установка окон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МБДОУ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«Центр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развития ребенка-детский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сад «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Рябинушка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», МБОУ Богородицкая СШ, - 407,4 тыс. руб.;</a:t>
            </a:r>
          </a:p>
          <a:p>
            <a:pPr algn="just">
              <a:buFontTx/>
              <a:buChar char="-"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 помещения ясельной группы в МБДОУ д/с «Золотая рыбка» – 1 970,7 тыс. руб.</a:t>
            </a:r>
          </a:p>
          <a:p>
            <a:pPr algn="just">
              <a:buFontTx/>
              <a:buChar char="-"/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ремонт фасада МБДОУ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«Центр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развития ребенка-детский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сад «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Рябинушка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– 1 830,5 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капитальный ремонт кровли МБОУ Богородицкая СШ - 698,6 тыс. руб.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капитальный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ремонт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Хохловская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СШ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1 597,6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тыс. руб.</a:t>
            </a:r>
          </a:p>
          <a:p>
            <a:pPr algn="just">
              <a:buFontTx/>
              <a:buChar char="-"/>
            </a:pP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649224648"/>
              </p:ext>
            </p:extLst>
          </p:nvPr>
        </p:nvGraphicFramePr>
        <p:xfrm>
          <a:off x="1151522" y="1675532"/>
          <a:ext cx="5841866" cy="3933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187624" y="44624"/>
            <a:ext cx="6086781" cy="80021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 Выделено консолидированному бюджету из резервного фонда Смоленской области в 2019г.:</a:t>
            </a:r>
            <a:endParaRPr lang="ru-RU" sz="2000" b="1" dirty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4248" y="764703"/>
            <a:ext cx="2339752" cy="56784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marL="84138" algn="ctr"/>
            <a:r>
              <a:rPr lang="ru-RU" sz="13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Учреждения культуры и спорта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образования «Смоленский район» Смоленской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lang="ru-RU" sz="13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84138" algn="just">
              <a:buFontTx/>
              <a:buChar char="-"/>
            </a:pPr>
            <a:r>
              <a:rPr lang="ru-RU" sz="13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Приобретение принтера для </a:t>
            </a:r>
            <a:r>
              <a:rPr lang="ru-RU" sz="135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Кощинской</a:t>
            </a:r>
            <a:r>
              <a:rPr lang="ru-RU" sz="13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сельской библиотеки – филиала №9 МБУК «Смоленская МЦБС» муниципального образования «Смоленский район» Смоленской области – 11,0 тыс. руб.; </a:t>
            </a:r>
          </a:p>
          <a:p>
            <a:pPr marL="84138" algn="just">
              <a:buFontTx/>
              <a:buChar char="-"/>
            </a:pPr>
            <a:r>
              <a:rPr lang="ru-RU" sz="13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Приобретение модульного покрытия спортивного зала для МБУК КТ «Районный дом культуры» муниципального образования «Смоленский район» Смоленской области -40,0 тыс. руб.;</a:t>
            </a:r>
          </a:p>
          <a:p>
            <a:pPr marL="84138" algn="just">
              <a:buFontTx/>
              <a:buChar char="-"/>
            </a:pPr>
            <a:r>
              <a:rPr lang="ru-RU" sz="13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пошив сценических костюмов и обуви для </a:t>
            </a:r>
            <a:r>
              <a:rPr lang="ru-RU" sz="13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МБУК КТ «Районный дом культуры» муниципального образования «Смоленский район» Смоленской области </a:t>
            </a:r>
            <a:r>
              <a:rPr lang="ru-RU" sz="13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110,0   тыс. руб.;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2708920"/>
            <a:ext cx="2587063" cy="738664"/>
          </a:xfrm>
          <a:prstGeom prst="rect">
            <a:avLst/>
          </a:prstGeom>
          <a:solidFill>
            <a:srgbClr val="92D05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Right"/>
            <a:lightRig rig="threePt" dir="t"/>
          </a:scene3d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Михновское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приобретение водонапорных 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башень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Рожновского – 882,9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тыс. руб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87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1.1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Социально-демографическая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ситуация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3392461"/>
              </p:ext>
            </p:extLst>
          </p:nvPr>
        </p:nvGraphicFramePr>
        <p:xfrm>
          <a:off x="467544" y="1268760"/>
          <a:ext cx="8229600" cy="4741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95736" y="692696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Динамика численности населения</a:t>
            </a:r>
            <a:endParaRPr lang="ru-RU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784" y="3936867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Муж- 34167</a:t>
            </a:r>
          </a:p>
          <a:p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Жен - 28973</a:t>
            </a:r>
            <a:endParaRPr lang="ru-RU" sz="16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1584176"/>
          </a:xfrm>
        </p:spPr>
        <p:txBody>
          <a:bodyPr>
            <a:normAutofit/>
          </a:bodyPr>
          <a:lstStyle/>
          <a:p>
            <a:r>
              <a:rPr lang="ru-RU" sz="1800" dirty="0" smtClean="0">
                <a:effectLst/>
              </a:rPr>
              <a:t>В </a:t>
            </a:r>
            <a:r>
              <a:rPr lang="ru-RU" sz="1800" dirty="0">
                <a:effectLst/>
              </a:rPr>
              <a:t>рамках областной государственной программы </a:t>
            </a:r>
            <a:r>
              <a:rPr lang="ru-RU" sz="1800" b="1" dirty="0">
                <a:effectLst/>
              </a:rPr>
              <a:t>«Развитие сельского хозяйства и регулирование рынков сельскохозяйственной продукции, сырья и продовольствия в Смоленской области</a:t>
            </a:r>
            <a:r>
              <a:rPr lang="ru-RU" sz="1800" dirty="0">
                <a:effectLst/>
              </a:rPr>
              <a:t>» на 2014-2020 годы выполнены следующие мероприятия</a:t>
            </a:r>
            <a:r>
              <a:rPr lang="ru-RU" sz="1800" dirty="0" smtClean="0">
                <a:effectLst/>
              </a:rPr>
              <a:t>:</a:t>
            </a:r>
            <a:br>
              <a:rPr lang="ru-RU" sz="1800" dirty="0" smtClean="0">
                <a:effectLst/>
              </a:rPr>
            </a:br>
            <a:endParaRPr lang="ru-RU" sz="1800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 -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реконструкция сетей водопровода д. Магалинщина Корохоткинского сельского поселения Смоленского района Смоленской области протяженностью 1,2 км, стоимость работ 2,32 млн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.;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завершение строительства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водопровода для водоснабжения жилых домов в дер. Радкевщина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Хохловского сельского поселения Смоленского района Смоленской области протяженностью 5,3 км,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стоимость работ в 2019 году – 9,2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млн. руб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. (переходящий с 2018 года);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9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9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282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>В рамках областной государственной программы </a:t>
            </a:r>
            <a:r>
              <a:rPr lang="ru-RU" sz="1800" b="1" dirty="0">
                <a:effectLst/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жилищно-коммунального хозяйства населения Смоленской области</a:t>
            </a: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>» на </a:t>
            </a:r>
            <a:r>
              <a:rPr lang="ru-RU" sz="1800" dirty="0" smtClean="0">
                <a:effectLst/>
                <a:latin typeface="Times New Roman" pitchFamily="18" charset="0"/>
                <a:cs typeface="Times New Roman" pitchFamily="18" charset="0"/>
              </a:rPr>
              <a:t>2014-2020 </a:t>
            </a:r>
            <a:r>
              <a:rPr lang="ru-RU" sz="1800" dirty="0">
                <a:effectLst/>
                <a:latin typeface="Times New Roman" pitchFamily="18" charset="0"/>
                <a:cs typeface="Times New Roman" pitchFamily="18" charset="0"/>
              </a:rPr>
              <a:t>годы выполнены </a:t>
            </a:r>
            <a:r>
              <a:rPr lang="ru-RU" sz="1800" dirty="0" smtClean="0">
                <a:effectLst/>
                <a:latin typeface="Times New Roman" pitchFamily="18" charset="0"/>
                <a:cs typeface="Times New Roman" pitchFamily="18" charset="0"/>
              </a:rPr>
              <a:t>работы:</a:t>
            </a:r>
            <a:br>
              <a:rPr lang="ru-RU" sz="18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340768"/>
            <a:ext cx="8686800" cy="4968552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начато строительство очистных сооружений производительностью 500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куб.м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сут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в дер. Сметанино Смоленского района Смоленской области. Общая стоимость запланированных работ составляет 81,63 млн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В 2019 году освоено 16,48 млн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973" y="4598898"/>
            <a:ext cx="3947930" cy="21602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96952"/>
            <a:ext cx="4392488" cy="37621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348880"/>
            <a:ext cx="3050038" cy="220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71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620688"/>
            <a:ext cx="8686800" cy="5459437"/>
          </a:xfrm>
        </p:spPr>
        <p:txBody>
          <a:bodyPr>
            <a:normAutofit/>
          </a:bodyPr>
          <a:lstStyle/>
          <a:p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- начато строительство очистных сооружений бытовой канализации производительностью 600 </a:t>
            </a:r>
            <a:r>
              <a:rPr lang="ru-RU" sz="2100" b="1" dirty="0" err="1">
                <a:latin typeface="Times New Roman" pitchFamily="18" charset="0"/>
                <a:cs typeface="Times New Roman" pitchFamily="18" charset="0"/>
              </a:rPr>
              <a:t>куб.м</a:t>
            </a: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100" b="1" dirty="0" err="1">
                <a:latin typeface="Times New Roman" pitchFamily="18" charset="0"/>
                <a:cs typeface="Times New Roman" pitchFamily="18" charset="0"/>
              </a:rPr>
              <a:t>сут</a:t>
            </a: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. с инженерными коммуникациями в с. Пригорское Смоленского района Смоленской области. Общая стоимость работ составляет 106,5 млн</a:t>
            </a: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. В 2019 году освоено 96,81 млн</a:t>
            </a: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1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1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1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1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1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1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36344"/>
            <a:ext cx="4427984" cy="33209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564904"/>
            <a:ext cx="4104456" cy="329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27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764704"/>
            <a:ext cx="8686800" cy="5315421"/>
          </a:xfrm>
        </p:spPr>
        <p:txBody>
          <a:bodyPr/>
          <a:lstStyle/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начаты работы по капитальному ремонту сетей водоснабжения д. Русилово Пионерского сельского поселения Смоленского района Смоленской области. Общая стоимость запланированных работ составляет 5,37 млн. руб. Стоимость работ, выполненных в 2019 году составила 1,95 млн. руб.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3673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686800" cy="216024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- завершен капитальный ремонт очистных сооружений, находящихся по адресу: Смоленская область, Смоленский район, северо-западнее д.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Семенково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на расстоянии 150 м (переходящий с 2018 года). Общая стоимость  выполненных работ составила 2,3 млн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.. В 2019 году выполнено работ на 783 тыс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Очистные сооружения введены в эксплуатацию.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953977"/>
            <a:ext cx="3778686" cy="2088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034" y="4185084"/>
            <a:ext cx="3714730" cy="24054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14" y="1988840"/>
            <a:ext cx="3672408" cy="2088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1" y="4221088"/>
            <a:ext cx="3795886" cy="23334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1" y="4271156"/>
            <a:ext cx="3795886" cy="23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23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764704"/>
            <a:ext cx="8686800" cy="5459437"/>
          </a:xfrm>
        </p:spPr>
        <p:txBody>
          <a:bodyPr>
            <a:normAutofit fontScale="92500" lnSpcReduction="10000"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- разработана проектно-сметная документация «Строительство водопровода дер. Зубовщина Хохловского сельского поселения Смоленского района Смоленской области», стоимость разработки ПСД составила 950 тыс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- разработана проектно-сметная документация «Строительство артезианской скважины и башни Рожновского в дер. Сож Талашкинского сельского поселения Смоленского района Смоленской области». Стоимость разработки ПСД составила 1,24 млн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 Направлена заявка в Департамент Смоленской области по строительству и жилищно-коммунальному хозяйству для участия в региональном проекте «Чистая вода»;</a:t>
            </a: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- разработана проектно-сметная документация «Строительство станции водоподготовки дер. Быльники Корохоткинского сельского поселения Смоленского района Смоленской области». Стоимость разработки ПСД составила 1,4 млн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166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5212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 2019 год Администрацией муниципального образования «Смоленский район» Смоленской области были введены крупные и значимые объекты, такие как: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11560" y="1600200"/>
            <a:ext cx="8075240" cy="4925144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блочно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-модульная котельная в дер. Богородицкое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   ул. Пригородная Смоленского района Смоленской области. Застройщик ООО «ЭкоТехСтрой»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тарая котельная                                                                  новая котельная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96952"/>
            <a:ext cx="3635896" cy="27269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920253"/>
            <a:ext cx="3840427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16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83568" y="548680"/>
            <a:ext cx="8003232" cy="5577483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блочно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-модульная котельная в дер. Сметанино Смоленского района Смоленской области. Застройщик ООО «ЭкоТехСтрой».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старая котельная                                                  новая котельная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886410"/>
            <a:ext cx="3883365" cy="31589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86410"/>
            <a:ext cx="4211960" cy="315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09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568" y="620688"/>
            <a:ext cx="8308032" cy="5703912"/>
          </a:xfrm>
        </p:spPr>
        <p:txBody>
          <a:bodyPr/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Блочно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-модульная котельная в с. Талашкино Смоленского района Смоленской области. Застройщик ООО «ЭкоТехСтрой».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старая котельная                                                  новая котельная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132856"/>
            <a:ext cx="3960440" cy="2808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132856"/>
            <a:ext cx="4433986" cy="280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6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02758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Характеристика задач и перспективных направлений социально-экономического развития муниципального образования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544" y="1600200"/>
            <a:ext cx="8524056" cy="47244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рамках программы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Смоленской области»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областной государственной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программы «Развитие сельского хозяйства и регулирование рынков сельскохозяйственной продукции, сырья и продовольствия Смоленской области»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 2020 году планируется строительство и реконструкция следующих объектов: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- реконструкция водопровода протяженностью 400 м. в дер. ДРСУ-5 Дивасовского сельского поселения Смоленского района Смоленской области. Сметная стоимость составляет 1,4 млн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.;</a:t>
            </a:r>
          </a:p>
          <a:p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- присоединения к газораспределительной сети распределительного газопровода низкого давления для газоснабжения жилой зоны в д. Бабны Лоинского сельского поселения Смоленского района Смоленской области. Сметная стоимость составила 4,48 млн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423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08112"/>
          </a:xfrm>
        </p:spPr>
        <p:txBody>
          <a:bodyPr>
            <a:normAutofit/>
          </a:bodyPr>
          <a:lstStyle/>
          <a:p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Динамика рождаемости и смертности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1817764"/>
              </p:ext>
            </p:extLst>
          </p:nvPr>
        </p:nvGraphicFramePr>
        <p:xfrm>
          <a:off x="467544" y="1268760"/>
          <a:ext cx="8491466" cy="4886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32240" y="2204864"/>
            <a:ext cx="23042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Естественная убыль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2018 год – 363 чел.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2019 год – 411 чел.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60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9552" y="620688"/>
            <a:ext cx="8452048" cy="5703912"/>
          </a:xfrm>
        </p:spPr>
        <p:txBody>
          <a:bodyPr>
            <a:normAutofit/>
          </a:bodyPr>
          <a:lstStyle/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строительство газопровода для жилых домов в дер. Зубовщина Хохловского сельского поселения Смоленского района Смоленской области. Сметная стоимость составляет 5,08 млн. руб.</a:t>
            </a: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строительство водопровода в дер. Зубовщина Хохловского сельского поселения Смоленского района Смоленской области. Сметная стоимость составляет 4,9 млн. руб.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948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5536" y="188640"/>
            <a:ext cx="8596064" cy="66693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 рамках областной государственной программы «Создание условий для обеспечения качественными услугами жилищно-коммунального хозяйства населения Смоленской области» на 2020 год планируется выполнение следующих мероприятий: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завершение строительства очистных сооружений производительностью 500 куб.м/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сут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в дер. Сметанино Сметанинского сельского поселения Смоленского района Смоленской области (65 млн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.);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завершение строительства очистных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сооружений бытовой канализации 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производительностью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600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куб.м/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сут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инженерными коммуникациями в с. Пригорское Пригорского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сельского поселения Смоленского района Смоленской области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(9,7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.);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завершение работ по капитальному ремонту сетей водоснабжения в дер. Русилово Пионерского сельского поселения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Смоленского района Смоленской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области (3,4 млн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.);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 разработка проектно-сметной документации на строительство станции водоочистки в дер. Богородицкое Козинского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сельского поселения Смоленского района Смоленской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области (2,68 млн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9191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2016224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Реализация полномочий по решению вопросов местного значения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В 2019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году в рамках программы «совершенствование и развитие сети автомобильных дорог общего пользования на территории Смоленского района Смоленской области на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2019-2021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годы» выполнены работы на сумму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30,5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руб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Вновь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отсыпаны  дороги щебеночно-песчаной гравийной смесью протяженностью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км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., в том числе: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2060848"/>
            <a:ext cx="8587680" cy="468052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 дер. Гмыри Хохловского сельского поселения :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до ремонта                                                                                                    после ремонта</a:t>
            </a: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420888"/>
            <a:ext cx="3204356" cy="388843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492896"/>
            <a:ext cx="3147814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387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8755052" cy="530002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к дер. семехи волоковского сельского поселения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33" y="1316038"/>
            <a:ext cx="2956321" cy="4057178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752" y="1316038"/>
            <a:ext cx="2956321" cy="4057178"/>
          </a:xfrm>
        </p:spPr>
      </p:pic>
      <p:sp>
        <p:nvSpPr>
          <p:cNvPr id="12" name="TextBox 11"/>
          <p:cNvSpPr txBox="1"/>
          <p:nvPr/>
        </p:nvSpPr>
        <p:spPr>
          <a:xfrm>
            <a:off x="1115616" y="5733256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до ремонта                                                     после ремонта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370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7504" y="666750"/>
            <a:ext cx="8784976" cy="639762"/>
          </a:xfrm>
        </p:spPr>
        <p:txBody>
          <a:bodyPr>
            <a:normAutofit/>
          </a:bodyPr>
          <a:lstStyle/>
          <a:p>
            <a:pPr algn="ctr"/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Подъезд к дер. Ладыжицы гнездовского сельского поселения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628800"/>
            <a:ext cx="3162796" cy="4069072"/>
          </a:xfrm>
        </p:spPr>
      </p:pic>
      <p:sp>
        <p:nvSpPr>
          <p:cNvPr id="11" name="TextBox 10"/>
          <p:cNvSpPr txBox="1"/>
          <p:nvPr/>
        </p:nvSpPr>
        <p:spPr>
          <a:xfrm>
            <a:off x="1049328" y="5877272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до ремонта                                                         после ремонта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84" y="1638062"/>
            <a:ext cx="3333762" cy="416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84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476672"/>
            <a:ext cx="8784976" cy="829840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Выполнены работы по асфальтированию автомобильной дороги протяженностью 0,3 км. «Граница г. смоленска (от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жд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 – ракитня-1»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316038"/>
            <a:ext cx="3024335" cy="4463882"/>
          </a:xfrm>
        </p:spPr>
      </p:pic>
      <p:sp>
        <p:nvSpPr>
          <p:cNvPr id="9" name="TextBox 8"/>
          <p:cNvSpPr txBox="1"/>
          <p:nvPr/>
        </p:nvSpPr>
        <p:spPr>
          <a:xfrm>
            <a:off x="899592" y="6072038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         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 ремонта                                                         после ремонта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68760"/>
            <a:ext cx="4289425" cy="4464495"/>
          </a:xfrm>
        </p:spPr>
      </p:pic>
    </p:spTree>
    <p:extLst>
      <p:ext uri="{BB962C8B-B14F-4D97-AF65-F5344CB8AC3E}">
        <p14:creationId xmlns:p14="http://schemas.microsoft.com/office/powerpoint/2010/main" val="345904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941168"/>
            <a:ext cx="8519864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 2019 году завершены работы по «Реконструкции участка дорожного комплекса от а/д «Беларусь» – Смоленск (через д. Печерск) до а/д «Беларусь» – Быльники- Корохоткино, согласно разработанного ранее проекта. </a:t>
            </a:r>
            <a:r>
              <a:rPr lang="ru-RU" sz="1800" b="1" dirty="0">
                <a:effectLst/>
                <a:latin typeface="Times New Roman"/>
                <a:ea typeface="Calibri"/>
              </a:rPr>
              <a:t>Сметная стоимость работ  составила 80,121 млн. руб. По факту выполнено работ </a:t>
            </a:r>
            <a:r>
              <a:rPr lang="ru-RU" sz="1800" b="1" dirty="0" smtClean="0">
                <a:effectLst/>
                <a:latin typeface="Times New Roman"/>
                <a:ea typeface="Calibri"/>
              </a:rPr>
              <a:t/>
            </a:r>
            <a:br>
              <a:rPr lang="ru-RU" sz="1800" b="1" dirty="0" smtClean="0">
                <a:effectLst/>
                <a:latin typeface="Times New Roman"/>
                <a:ea typeface="Calibri"/>
              </a:rPr>
            </a:br>
            <a:r>
              <a:rPr lang="ru-RU" sz="1800" b="1" dirty="0" smtClean="0">
                <a:effectLst/>
                <a:latin typeface="Times New Roman"/>
                <a:ea typeface="Calibri"/>
              </a:rPr>
              <a:t>на сумму </a:t>
            </a:r>
            <a:r>
              <a:rPr lang="ru-RU" sz="1800" b="1" dirty="0">
                <a:effectLst/>
                <a:latin typeface="Times New Roman"/>
                <a:ea typeface="Calibri"/>
              </a:rPr>
              <a:t>74,427 млн. </a:t>
            </a:r>
            <a:r>
              <a:rPr lang="ru-RU" sz="1800" b="1" dirty="0" smtClean="0">
                <a:effectLst/>
                <a:latin typeface="Times New Roman"/>
                <a:ea typeface="Calibri"/>
              </a:rPr>
              <a:t>руб.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         До выполнения работ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          После выполнения работ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10615"/>
            <a:ext cx="3096344" cy="3552825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417646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77434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8683044" cy="962050"/>
          </a:xfrm>
        </p:spPr>
        <p:txBody>
          <a:bodyPr>
            <a:normAutofit/>
          </a:bodyPr>
          <a:lstStyle/>
          <a:p>
            <a:r>
              <a:rPr lang="ru-RU" dirty="0" smtClean="0"/>
              <a:t>Выполнены работы по устройству тротуаров на участке дорожного комплекса от а/д «</a:t>
            </a:r>
            <a:r>
              <a:rPr lang="ru-RU" dirty="0" err="1" smtClean="0"/>
              <a:t>беларусь</a:t>
            </a:r>
            <a:r>
              <a:rPr lang="ru-RU" dirty="0" smtClean="0"/>
              <a:t>»-Смоленск (через печерск) до а/д «</a:t>
            </a:r>
            <a:r>
              <a:rPr lang="ru-RU" dirty="0" err="1" smtClean="0"/>
              <a:t>беларусь</a:t>
            </a:r>
            <a:r>
              <a:rPr lang="ru-RU" dirty="0" smtClean="0"/>
              <a:t>»-быльники-</a:t>
            </a:r>
            <a:r>
              <a:rPr lang="ru-RU" dirty="0" err="1" smtClean="0"/>
              <a:t>корохоткино</a:t>
            </a:r>
            <a:r>
              <a:rPr lang="ru-RU" dirty="0" smtClean="0"/>
              <a:t>. Сметная стоимость составила 2,083 млн</a:t>
            </a:r>
            <a:r>
              <a:rPr lang="ru-RU" dirty="0" smtClean="0"/>
              <a:t>. руб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3164185" cy="4218914"/>
          </a:xfrm>
        </p:spPr>
      </p:pic>
      <p:sp>
        <p:nvSpPr>
          <p:cNvPr id="9" name="TextBox 8"/>
          <p:cNvSpPr txBox="1"/>
          <p:nvPr/>
        </p:nvSpPr>
        <p:spPr>
          <a:xfrm>
            <a:off x="820738" y="6264056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         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 устройства                                                          после устройства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772816"/>
            <a:ext cx="3312368" cy="4224470"/>
          </a:xfrm>
        </p:spPr>
      </p:pic>
    </p:spTree>
    <p:extLst>
      <p:ext uri="{BB962C8B-B14F-4D97-AF65-F5344CB8AC3E}">
        <p14:creationId xmlns:p14="http://schemas.microsoft.com/office/powerpoint/2010/main" val="1026250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188640"/>
            <a:ext cx="7416824" cy="86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     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Выдано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разрешений на строительство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объектов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капитального строительства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921620948"/>
              </p:ext>
            </p:extLst>
          </p:nvPr>
        </p:nvGraphicFramePr>
        <p:xfrm>
          <a:off x="87086" y="1019637"/>
          <a:ext cx="8805394" cy="5721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8099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404663"/>
            <a:ext cx="7488832" cy="95410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n w="13462">
                  <a:noFill/>
                  <a:prstDash val="solid"/>
                </a:ln>
                <a:solidFill>
                  <a:prstClr val="black"/>
                </a:solidFill>
                <a:effectLst>
                  <a:glow>
                    <a:prstClr val="black">
                      <a:alpha val="40000"/>
                    </a:prstClr>
                  </a:glow>
                  <a:outerShdw dist="38100" sx="1000" sy="1000" algn="bl" rotWithShape="0">
                    <a:prstClr val="black"/>
                  </a:outerShdw>
                </a:effectLst>
                <a:latin typeface="Times New Roman" pitchFamily="18" charset="0"/>
                <a:cs typeface="Times New Roman" pitchFamily="18" charset="0"/>
              </a:rPr>
              <a:t>Введено жилья в эксплуатацию в 2019 году </a:t>
            </a:r>
          </a:p>
          <a:p>
            <a:pPr algn="ctr"/>
            <a:r>
              <a:rPr lang="en-US" sz="2800" b="1" i="1" dirty="0" smtClean="0">
                <a:ln w="13462">
                  <a:noFill/>
                  <a:prstDash val="solid"/>
                </a:ln>
                <a:solidFill>
                  <a:prstClr val="black"/>
                </a:solidFill>
                <a:effectLst>
                  <a:glow>
                    <a:prstClr val="black">
                      <a:alpha val="40000"/>
                    </a:prstClr>
                  </a:glow>
                  <a:outerShdw dist="38100" sx="1000" sy="1000" algn="bl" rotWithShape="0">
                    <a:prstClr val="black"/>
                  </a:outerShdw>
                </a:effectLst>
                <a:latin typeface="Times New Roman" pitchFamily="18" charset="0"/>
                <a:cs typeface="Times New Roman" pitchFamily="18" charset="0"/>
              </a:rPr>
              <a:t>S = </a:t>
            </a:r>
            <a:r>
              <a:rPr lang="ru-RU" sz="2800" b="1" i="1" dirty="0" smtClean="0">
                <a:ln w="13462">
                  <a:noFill/>
                  <a:prstDash val="solid"/>
                </a:ln>
                <a:solidFill>
                  <a:prstClr val="black"/>
                </a:solidFill>
                <a:effectLst>
                  <a:glow>
                    <a:prstClr val="black">
                      <a:alpha val="40000"/>
                    </a:prstClr>
                  </a:glow>
                  <a:outerShdw dist="38100" sx="1000" sy="1000" algn="bl" rotWithShape="0">
                    <a:prstClr val="black"/>
                  </a:outerShdw>
                </a:effectLst>
                <a:latin typeface="Times New Roman" pitchFamily="18" charset="0"/>
                <a:cs typeface="Times New Roman" pitchFamily="18" charset="0"/>
              </a:rPr>
              <a:t>114 309,08 </a:t>
            </a:r>
            <a:r>
              <a:rPr lang="ru-RU" sz="2800" b="1" i="1" dirty="0" err="1" smtClean="0">
                <a:ln w="13462">
                  <a:noFill/>
                  <a:prstDash val="solid"/>
                </a:ln>
                <a:solidFill>
                  <a:prstClr val="black"/>
                </a:solidFill>
                <a:effectLst>
                  <a:glow>
                    <a:prstClr val="black">
                      <a:alpha val="40000"/>
                    </a:prstClr>
                  </a:glow>
                  <a:outerShdw dist="38100" sx="1000" sy="1000" algn="bl" rotWithShape="0">
                    <a:prstClr val="black"/>
                  </a:outerShdw>
                </a:effectLst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z="2800" b="1" i="1" dirty="0" smtClean="0">
                <a:ln w="13462">
                  <a:noFill/>
                  <a:prstDash val="solid"/>
                </a:ln>
                <a:solidFill>
                  <a:prstClr val="black"/>
                </a:solidFill>
                <a:effectLst>
                  <a:glow>
                    <a:prstClr val="black">
                      <a:alpha val="40000"/>
                    </a:prstClr>
                  </a:glow>
                  <a:outerShdw dist="38100" sx="1000" sy="1000" algn="bl" rotWithShape="0">
                    <a:prstClr val="black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i="1" dirty="0">
              <a:ln w="13462">
                <a:noFill/>
                <a:prstDash val="solid"/>
              </a:ln>
              <a:solidFill>
                <a:prstClr val="black"/>
              </a:solidFill>
              <a:effectLst>
                <a:glow>
                  <a:prstClr val="black">
                    <a:alpha val="40000"/>
                  </a:prstClr>
                </a:glow>
                <a:outerShdw dist="38100" sx="1000" sy="1000" algn="bl" rotWithShape="0">
                  <a:prstClr val="black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32" y="2394309"/>
            <a:ext cx="4318224" cy="3335995"/>
          </a:xfrm>
          <a:prstGeom prst="rect">
            <a:avLst/>
          </a:prstGeom>
          <a:effectLst>
            <a:outerShdw blurRad="50800" dist="50800" dir="5400000" sx="1000" sy="1000" algn="ctr" rotWithShape="0">
              <a:srgbClr val="FFFF00"/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89" y="3209290"/>
            <a:ext cx="2266891" cy="2247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9174" y="1550017"/>
            <a:ext cx="3689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-21 856,7 </a:t>
            </a:r>
            <a:r>
              <a:rPr lang="ru-RU" sz="2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4318" y="5772661"/>
            <a:ext cx="35875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жилые дома</a:t>
            </a:r>
            <a:endParaRPr lang="ru-RU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20766" y="5772661"/>
            <a:ext cx="3847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Многоквартирные жилые дома</a:t>
            </a:r>
            <a:endParaRPr lang="ru-RU" sz="2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4048" y="1602270"/>
            <a:ext cx="413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- 33 747,5 </a:t>
            </a:r>
            <a:r>
              <a:rPr lang="ru-RU" sz="2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9172" y="1999023"/>
            <a:ext cx="4224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-78 768,78 </a:t>
            </a:r>
            <a:r>
              <a:rPr lang="ru-RU" sz="2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4047" y="2011682"/>
            <a:ext cx="3957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2019 году - 35 545,3 </a:t>
            </a:r>
            <a:r>
              <a:rPr lang="ru-RU" sz="24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14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Уровень безработицы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583679"/>
              </p:ext>
            </p:extLst>
          </p:nvPr>
        </p:nvGraphicFramePr>
        <p:xfrm>
          <a:off x="179512" y="1052736"/>
          <a:ext cx="8816328" cy="5119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4636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42875" y="285728"/>
            <a:ext cx="9001125" cy="4333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6" charset="0"/>
                <a:ea typeface="Microsoft YaHei" pitchFamily="32" charset="0"/>
              </a:rPr>
              <a:t/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6" charset="0"/>
                <a:ea typeface="Microsoft YaHei" pitchFamily="32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6" charset="0"/>
                <a:cs typeface="Times New Roman" pitchFamily="16" charset="0"/>
              </a:rPr>
              <a:t>Обеспечение доступности качественного образования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itchFamily="32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itchFamily="32" charset="0"/>
                <a:cs typeface="Times New Roman" panose="02020603050405020304" pitchFamily="18" charset="0"/>
              </a:rPr>
            </a:b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ea typeface="Microsoft YaHei" pitchFamily="32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>
            <a:extLst>
              <a:ext uri="{FF2B5EF4-FFF2-40B4-BE49-F238E27FC236}"/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3461692"/>
              </p:ext>
            </p:extLst>
          </p:nvPr>
        </p:nvGraphicFramePr>
        <p:xfrm>
          <a:off x="-142908" y="857232"/>
          <a:ext cx="9036496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388" name="Прямоугольник 7"/>
          <p:cNvSpPr>
            <a:spLocks noChangeArrowheads="1"/>
          </p:cNvSpPr>
          <p:nvPr/>
        </p:nvSpPr>
        <p:spPr bwMode="auto">
          <a:xfrm>
            <a:off x="6948264" y="3357562"/>
            <a:ext cx="1910016" cy="95410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27  - транспортных</a:t>
            </a:r>
            <a:endParaRPr lang="ru-RU" alt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средств </a:t>
            </a:r>
            <a:r>
              <a:rPr lang="ru-RU" alt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осуществляют подвоз 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ru-RU" altLang="ru-RU" sz="1400" b="1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14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659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539552" y="260648"/>
            <a:ext cx="8497887" cy="5889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6" charset="0"/>
                <a:ea typeface="Microsoft YaHei" pitchFamily="32" charset="0"/>
              </a:rPr>
              <a:t/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6" charset="0"/>
                <a:ea typeface="Microsoft YaHei" pitchFamily="32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itchFamily="32" charset="0"/>
                <a:cs typeface="Times New Roman" panose="02020603050405020304" pitchFamily="18" charset="0"/>
              </a:rPr>
              <a:t>Обеспечение деятельности муниципальных образовательных организаций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itchFamily="32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Microsoft YaHei" pitchFamily="32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USER\Downloads\IMG_41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000108"/>
            <a:ext cx="2954935" cy="2786082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  <p:pic>
        <p:nvPicPr>
          <p:cNvPr id="1029" name="Picture 5" descr="C:\Users\USER\Downloads\IMG_41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928670"/>
            <a:ext cx="2809863" cy="2786082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  <p:pic>
        <p:nvPicPr>
          <p:cNvPr id="4" name="Picture 4" descr="C:\Users\USER\Downloads\IMG_41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1000108"/>
            <a:ext cx="2811572" cy="2714644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14282" y="4071942"/>
            <a:ext cx="2714644" cy="2492990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фасада МБДОУ ЦРР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/с «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Рябинушка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</a:p>
          <a:p>
            <a:pPr algn="ctr"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1 830,5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 – резервный фонд Администрации Смоленской области;</a:t>
            </a:r>
          </a:p>
          <a:p>
            <a:pPr algn="ctr"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137,8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тыс.руб. – местный бюджет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43636" y="3857628"/>
            <a:ext cx="2857488" cy="2923877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здания дошкольной </a:t>
            </a:r>
          </a:p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МБОУ </a:t>
            </a:r>
            <a:r>
              <a:rPr lang="ru-RU" sz="17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Хохловской</a:t>
            </a: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СШ:</a:t>
            </a:r>
          </a:p>
          <a:p>
            <a:pPr algn="ctr"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1 597,6 </a:t>
            </a: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 –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резервный фонд Администрации Смоленской области</a:t>
            </a: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435,0</a:t>
            </a: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тыс.руб. – местный бюджет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14678" y="4071942"/>
            <a:ext cx="2786082" cy="2492990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группы МБДОУ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/с «Золотая рыбка»:</a:t>
            </a:r>
          </a:p>
          <a:p>
            <a:pPr algn="ctr"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1 970,7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 – резервный фонд Администрации Смоленской области;</a:t>
            </a:r>
          </a:p>
          <a:p>
            <a:pPr algn="ctr"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148,3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 – местный бюджет</a:t>
            </a:r>
          </a:p>
        </p:txBody>
      </p:sp>
    </p:spTree>
    <p:extLst>
      <p:ext uri="{BB962C8B-B14F-4D97-AF65-F5344CB8AC3E}">
        <p14:creationId xmlns:p14="http://schemas.microsoft.com/office/powerpoint/2010/main" val="39087192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539552" y="260648"/>
            <a:ext cx="8497887" cy="5889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6" charset="0"/>
                <a:ea typeface="Microsoft YaHei" pitchFamily="32" charset="0"/>
              </a:rPr>
              <a:t/>
            </a:r>
            <a:b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6" charset="0"/>
                <a:ea typeface="Microsoft YaHei" pitchFamily="32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itchFamily="32" charset="0"/>
                <a:cs typeface="Times New Roman" panose="02020603050405020304" pitchFamily="18" charset="0"/>
              </a:rPr>
              <a:t>Обеспечение деятельности муниципальных образовательных организаций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itchFamily="32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ea typeface="Microsoft YaHei" pitchFamily="32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ownloads\IMG_4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000108"/>
            <a:ext cx="4333908" cy="321471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  <p:pic>
        <p:nvPicPr>
          <p:cNvPr id="5" name="Picture 3" descr="C:\Users\USER\Downloads\IMG_42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1" y="1000108"/>
            <a:ext cx="4048152" cy="321471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357158" y="4643446"/>
            <a:ext cx="8429684" cy="1754326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ограждения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Гнездовской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СШ и МБОУ Михновской СШ: </a:t>
            </a:r>
          </a:p>
          <a:p>
            <a:pPr algn="ctr"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814,7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-  местный бюджет.</a:t>
            </a:r>
          </a:p>
          <a:p>
            <a:pPr algn="ctr"/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2835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46038"/>
            <a:ext cx="8358246" cy="922338"/>
          </a:xfrm>
        </p:spPr>
        <p:txBody>
          <a:bodyPr>
            <a:normAutofit/>
          </a:bodyPr>
          <a:lstStyle/>
          <a:p>
            <a:pPr marL="0" indent="0" algn="ctr">
              <a:buFont typeface="Georgia" pitchFamily="18" charset="0"/>
              <a:buNone/>
              <a:defRPr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новых мест </a:t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дошкольных образовательных организациях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4" name="Текст 3"/>
          <p:cNvSpPr>
            <a:spLocks noGrp="1"/>
          </p:cNvSpPr>
          <p:nvPr>
            <p:ph type="body" sz="half" idx="2"/>
          </p:nvPr>
        </p:nvSpPr>
        <p:spPr>
          <a:xfrm>
            <a:off x="595313" y="1206500"/>
            <a:ext cx="4176712" cy="3816350"/>
          </a:xfrm>
        </p:spPr>
        <p:txBody>
          <a:bodyPr/>
          <a:lstStyle/>
          <a:p>
            <a:endParaRPr lang="ru-RU" alt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8"/>
          <p:cNvGrpSpPr/>
          <p:nvPr/>
        </p:nvGrpSpPr>
        <p:grpSpPr>
          <a:xfrm>
            <a:off x="428596" y="1000108"/>
            <a:ext cx="5286412" cy="2143140"/>
            <a:chOff x="0" y="1825875"/>
            <a:chExt cx="2367095" cy="1199630"/>
          </a:xfrm>
          <a:solidFill>
            <a:schemeClr val="bg2"/>
          </a:solidFill>
          <a:scene3d>
            <a:camera prst="orthographicFront"/>
            <a:lightRig rig="flat" dir="t"/>
          </a:scene3d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0" y="1825875"/>
              <a:ext cx="2367095" cy="1199630"/>
            </a:xfrm>
            <a:prstGeom prst="roundRect">
              <a:avLst/>
            </a:prstGeom>
            <a:grpFill/>
            <a:ln w="28575">
              <a:solidFill>
                <a:srgbClr val="002060"/>
              </a:solidFill>
            </a:ln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58561" y="1884436"/>
              <a:ext cx="2249973" cy="1082508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642910" y="1285860"/>
            <a:ext cx="49292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Дополнительно открыты в 2019 году </a:t>
            </a:r>
          </a:p>
          <a:p>
            <a:pPr algn="ctr"/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новые группы на 40 мест:</a:t>
            </a:r>
          </a:p>
          <a:p>
            <a:pPr algn="ctr"/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alt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/с «Ручеёк»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дошкольная  группа </a:t>
            </a:r>
          </a:p>
          <a:p>
            <a:pPr algn="ctr"/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alt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Хохловской</a:t>
            </a: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СШ</a:t>
            </a:r>
          </a:p>
        </p:txBody>
      </p:sp>
      <p:pic>
        <p:nvPicPr>
          <p:cNvPr id="33794" name="Picture 2" descr="C:\Users\USER\Downloads\18-02-2020_09-48-39\IMG_20200218_094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286124"/>
            <a:ext cx="2678907" cy="3429024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  <p:pic>
        <p:nvPicPr>
          <p:cNvPr id="33795" name="Picture 3" descr="C:\Users\USER\Downloads\IMG_20200218_09513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286124"/>
            <a:ext cx="2571768" cy="3429023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  <p:pic>
        <p:nvPicPr>
          <p:cNvPr id="33796" name="Picture 4" descr="C:\Users\USER\Downloads\Фото дошкольная группа для Прохоренковой\Фото дошкольная группа для Прохоренковой\DSC087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1879" y="928670"/>
            <a:ext cx="2476402" cy="1857388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  <p:pic>
        <p:nvPicPr>
          <p:cNvPr id="33797" name="Picture 5" descr="C:\Users\USER\Downloads\Фото дошкольная группа для Прохоренковой\Фото дошкольная группа для Прохоренковой\DSC088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2857496"/>
            <a:ext cx="2428891" cy="1821666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  <p:pic>
        <p:nvPicPr>
          <p:cNvPr id="33798" name="Picture 6" descr="C:\Users\USER\Downloads\Фото дошкольная группа для Прохоренковой\Фото дошкольная группа для Прохоренковой\игровая для детей с 3 ле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4786322"/>
            <a:ext cx="2476486" cy="1857364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85788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179388" y="17463"/>
            <a:ext cx="842506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9pPr>
          </a:lstStyle>
          <a:p>
            <a:pPr algn="ctr">
              <a:buSzPct val="100000"/>
            </a:pPr>
            <a:r>
              <a:rPr lang="ru-RU" altLang="ru-RU" sz="2800" b="1" dirty="0" smtClean="0">
                <a:solidFill>
                  <a:srgbClr val="16165D"/>
                </a:solidFill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программы «Доступная среда» </a:t>
            </a:r>
          </a:p>
          <a:p>
            <a:pPr algn="ctr">
              <a:buSzPct val="100000"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2016-2020 годы </a:t>
            </a:r>
            <a:endParaRPr lang="ru-RU" altLang="ru-RU" sz="2800" b="1" dirty="0">
              <a:solidFill>
                <a:srgbClr val="16165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142984"/>
            <a:ext cx="1928826" cy="2572173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1142984"/>
            <a:ext cx="1785950" cy="2571768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7554" y="3929066"/>
            <a:ext cx="2069640" cy="2759072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3857628"/>
            <a:ext cx="2985397" cy="2428892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7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377" y="4143380"/>
            <a:ext cx="3214710" cy="214314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142844" y="1071546"/>
            <a:ext cx="4282105" cy="2585323"/>
          </a:xfrm>
          <a:prstGeom prst="rect">
            <a:avLst/>
          </a:prstGeom>
          <a:solidFill>
            <a:schemeClr val="bg2"/>
          </a:solidFill>
          <a:ln w="28575">
            <a:solidFill>
              <a:srgbClr val="00206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инклюзивного образования:</a:t>
            </a:r>
          </a:p>
          <a:p>
            <a:pPr marL="285750" indent="-285750" algn="ctr"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 «Солнышко»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Пригорское: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1 043,1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 – областной бюджет;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МБОУ Печерская СШ: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150,0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– местный бюджет.</a:t>
            </a:r>
          </a:p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2120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Gulim" pitchFamily="34" charset="-127"/>
                <a:ea typeface="Microsoft YaHei" pitchFamily="34" charset="-122"/>
              </a:defRPr>
            </a:lvl9pPr>
          </a:lstStyle>
          <a:p>
            <a:pPr algn="ctr">
              <a:buSzPct val="100000"/>
            </a:pPr>
            <a:r>
              <a:rPr lang="ru-RU" altLang="ru-RU" sz="2800" b="1" dirty="0">
                <a:solidFill>
                  <a:srgbClr val="16165D"/>
                </a:solidFill>
                <a:latin typeface="Times New Roman" pitchFamily="18" charset="0"/>
                <a:cs typeface="Times New Roman" pitchFamily="18" charset="0"/>
              </a:rPr>
              <a:t>Сохранение и укрепление здоровья детей</a:t>
            </a:r>
          </a:p>
        </p:txBody>
      </p:sp>
      <p:graphicFrame>
        <p:nvGraphicFramePr>
          <p:cNvPr id="4" name="Таблица 3">
            <a:extLst>
              <a:ext uri="{FF2B5EF4-FFF2-40B4-BE49-F238E27FC236}"/>
            </a:extLst>
          </p:cNvPr>
          <p:cNvGraphicFramePr>
            <a:graphicFrameLocks noGrp="1"/>
          </p:cNvGraphicFramePr>
          <p:nvPr/>
        </p:nvGraphicFramePr>
        <p:xfrm>
          <a:off x="1" y="900113"/>
          <a:ext cx="9144000" cy="326132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07859">
                  <a:extLst>
                    <a:ext uri="{9D8B030D-6E8A-4147-A177-3AD203B41FA5}"/>
                  </a:extLst>
                </a:gridCol>
                <a:gridCol w="4936141">
                  <a:extLst>
                    <a:ext uri="{9D8B030D-6E8A-4147-A177-3AD203B41FA5}"/>
                  </a:extLst>
                </a:gridCol>
              </a:tblGrid>
              <a:tr h="457185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мероприятия</a:t>
                      </a:r>
                      <a:endParaRPr lang="ru-RU" sz="2000" b="1" i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04" marR="91404" marT="45718" marB="45718"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Средства, рублей</a:t>
                      </a:r>
                      <a:endParaRPr lang="ru-RU" sz="2000" b="1" i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04" marR="91404" marT="45718" marB="4571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/>
                </a:extLst>
              </a:tr>
              <a:tr h="63436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питания обучающихся</a:t>
                      </a:r>
                      <a:endParaRPr lang="ru-RU" sz="2000" b="1" i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04" marR="91404" marT="45718" marB="45718"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307 363,06</a:t>
                      </a:r>
                      <a:endParaRPr lang="ru-RU" sz="2000" b="1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04" marR="91404" marT="45718" marB="4571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/>
                </a:extLst>
              </a:tr>
              <a:tr h="63436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летнего оздоровления</a:t>
                      </a:r>
                      <a:endParaRPr lang="ru-RU" sz="2000" b="1" i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04" marR="91404" marT="45718" marB="45718"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1 788 585,67</a:t>
                      </a:r>
                      <a:endParaRPr lang="ru-RU" sz="2000" b="1" i="0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04" marR="91404" marT="45718" marB="4571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634366"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временного трудоустройства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2000" b="1" i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04" marR="91404" marT="45718" marB="45718"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ru-RU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670 249,14</a:t>
                      </a:r>
                      <a:endParaRPr lang="ru-RU" sz="2000" b="1" i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04" marR="91404" marT="45718" marB="4571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/>
                </a:extLst>
              </a:tr>
              <a:tr h="63436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2000" b="1" i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04" marR="91404" marT="45718" marB="45718"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10 766 197,87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i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04" marR="91404" marT="45718" marB="4571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30724" name="Picture 4" descr="http://obraz.smol-ray.ru/files/1104/gallery/med/06.06.2019_14.34.20_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8854" y="4500570"/>
            <a:ext cx="2619426" cy="207170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0726" name="Picture 6" descr="http://obraz.smol-ray.ru/files/1104/gallery/med/06.06.2019_14.34.20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4500570"/>
            <a:ext cx="2960655" cy="2143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26" name="Picture 2" descr="C:\Users\USER\Documents\My Received Files\OBR-Лепихова Е.А\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500570"/>
            <a:ext cx="2730491" cy="211930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4873362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76200"/>
            <a:ext cx="11509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10" name="Схема 9"/>
          <p:cNvGraphicFramePr/>
          <p:nvPr/>
        </p:nvGraphicFramePr>
        <p:xfrm>
          <a:off x="251520" y="-171401"/>
          <a:ext cx="8498598" cy="2369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230188" y="5572140"/>
            <a:ext cx="8640762" cy="1241410"/>
          </a:xfrm>
          <a:prstGeom prst="round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получили аттестаты:</a:t>
            </a:r>
          </a:p>
          <a:p>
            <a:pPr marL="342900" indent="-342900" algn="ctr">
              <a:buFont typeface="Wingdings" panose="05000000000000000000" pitchFamily="2" charset="2"/>
              <a:buChar char="§"/>
              <a:defRPr/>
            </a:pP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 основном общем образовании –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315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выпускников 9 классов;</a:t>
            </a:r>
          </a:p>
          <a:p>
            <a:pPr marL="342900" indent="-342900" algn="ctr">
              <a:buFont typeface="Wingdings" panose="05000000000000000000" pitchFamily="2" charset="2"/>
              <a:buChar char="§"/>
              <a:defRPr/>
            </a:pP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среднем общем образовании –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 выпускника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классов.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14480" y="2071678"/>
            <a:ext cx="5500726" cy="3437954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5223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263650" y="214289"/>
            <a:ext cx="7585075" cy="43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Учреждения культуры и спорта Смоленского района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20" name="Прямоугольник 15"/>
          <p:cNvSpPr>
            <a:spLocks noChangeArrowheads="1"/>
          </p:cNvSpPr>
          <p:nvPr/>
        </p:nvSpPr>
        <p:spPr bwMode="auto">
          <a:xfrm>
            <a:off x="1568450" y="5281613"/>
            <a:ext cx="6149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000" b="1">
              <a:solidFill>
                <a:srgbClr val="990000"/>
              </a:solidFill>
              <a:latin typeface="Arial" charset="0"/>
              <a:cs typeface="Arial" charset="0"/>
            </a:endParaRPr>
          </a:p>
        </p:txBody>
      </p:sp>
      <p:sp>
        <p:nvSpPr>
          <p:cNvPr id="60421" name="Rectangle 18"/>
          <p:cNvSpPr>
            <a:spLocks noChangeArrowheads="1"/>
          </p:cNvSpPr>
          <p:nvPr/>
        </p:nvSpPr>
        <p:spPr bwMode="auto">
          <a:xfrm>
            <a:off x="1371600" y="0"/>
            <a:ext cx="777240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40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60422" name="Номер слайда 3"/>
          <p:cNvSpPr txBox="1">
            <a:spLocks noGrp="1"/>
          </p:cNvSpPr>
          <p:nvPr/>
        </p:nvSpPr>
        <p:spPr bwMode="auto">
          <a:xfrm>
            <a:off x="8388350" y="6453188"/>
            <a:ext cx="5048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36AE7BD-0D28-4053-9BD3-7E770088471B}" type="slidenum">
              <a:rPr lang="ru-RU" altLang="ru-RU" sz="14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ru-RU" altLang="ru-RU" sz="1400">
              <a:solidFill>
                <a:srgbClr val="000000"/>
              </a:solidFill>
            </a:endParaRPr>
          </a:p>
        </p:txBody>
      </p:sp>
      <p:sp>
        <p:nvSpPr>
          <p:cNvPr id="60424" name="Скругленный прямоугольник 3"/>
          <p:cNvSpPr>
            <a:spLocks noChangeArrowheads="1"/>
          </p:cNvSpPr>
          <p:nvPr/>
        </p:nvSpPr>
        <p:spPr bwMode="auto">
          <a:xfrm>
            <a:off x="5056188" y="1357298"/>
            <a:ext cx="3230588" cy="1500198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  <a:alpha val="17000"/>
            </a:schemeClr>
          </a:solidFill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МБУК СМЦБС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30 учреждений</a:t>
            </a:r>
            <a:endParaRPr lang="ru-RU" alt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25" name="Скругленный прямоугольник 16"/>
          <p:cNvSpPr>
            <a:spLocks noChangeArrowheads="1"/>
          </p:cNvSpPr>
          <p:nvPr/>
        </p:nvSpPr>
        <p:spPr bwMode="auto">
          <a:xfrm>
            <a:off x="1184460" y="1357298"/>
            <a:ext cx="3315532" cy="1500198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  <a:alpha val="17000"/>
            </a:schemeClr>
          </a:solidFill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МБУК КТ РДК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900" b="1" dirty="0" smtClean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Районный дом культуры - 1 </a:t>
            </a:r>
            <a:b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Сельские дома культуры – филиалы – 22    Сельские клубы-филиалы – 4</a:t>
            </a:r>
            <a:b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200" b="1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Культурно-досуговые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центры –филиалы - 2</a:t>
            </a:r>
            <a:endParaRPr lang="ru-RU" altLang="ru-RU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26" name="Скругленный прямоугольник 17"/>
          <p:cNvSpPr>
            <a:spLocks noChangeArrowheads="1"/>
          </p:cNvSpPr>
          <p:nvPr/>
        </p:nvSpPr>
        <p:spPr bwMode="auto">
          <a:xfrm>
            <a:off x="1184460" y="3068959"/>
            <a:ext cx="3316102" cy="1366837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  <a:alpha val="17000"/>
            </a:schemeClr>
          </a:solidFill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0000"/>
                </a:solidFill>
              </a:rPr>
              <a:t> </a:t>
            </a: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Военно-исторический музей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«Во Славу Отчизны» </a:t>
            </a:r>
            <a:endParaRPr lang="ru-RU" alt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27" name="Скругленный прямоугольник 18"/>
          <p:cNvSpPr>
            <a:spLocks noChangeArrowheads="1"/>
          </p:cNvSpPr>
          <p:nvPr/>
        </p:nvSpPr>
        <p:spPr bwMode="auto">
          <a:xfrm>
            <a:off x="5000628" y="3071810"/>
            <a:ext cx="3357586" cy="250033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  <a:alpha val="17000"/>
            </a:schemeClr>
          </a:solidFill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Детские школы искусств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 учреждений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Катынская ДШИ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Кощинская </a:t>
            </a:r>
            <a:r>
              <a:rPr lang="ru-RU" alt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ДШИ</a:t>
            </a:r>
            <a:endParaRPr lang="ru-RU" altLang="ru-RU" sz="16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Пригорская ДШИ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Печерская ДШИ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Сметанинская ДШИ</a:t>
            </a:r>
            <a:endParaRPr lang="ru-RU" alt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28" name="Скругленный прямоугольник 19"/>
          <p:cNvSpPr>
            <a:spLocks noChangeArrowheads="1"/>
          </p:cNvSpPr>
          <p:nvPr/>
        </p:nvSpPr>
        <p:spPr bwMode="auto">
          <a:xfrm>
            <a:off x="1142976" y="4908120"/>
            <a:ext cx="3357586" cy="139700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  <a:alpha val="17000"/>
            </a:schemeClr>
          </a:solidFill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0000"/>
                </a:solidFill>
              </a:rPr>
              <a:t> 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ФОК Смоленского района</a:t>
            </a:r>
            <a:endParaRPr lang="ru-RU" alt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МКУ «СК «Печерск»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МКУ «СК «Пригорское</a:t>
            </a: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ru-RU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5686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0"/>
          <p:cNvGrpSpPr>
            <a:grpSpLocks/>
          </p:cNvGrpSpPr>
          <p:nvPr/>
        </p:nvGrpSpPr>
        <p:grpSpPr bwMode="auto">
          <a:xfrm>
            <a:off x="7317872" y="5995366"/>
            <a:ext cx="134813" cy="230833"/>
            <a:chOff x="0" y="0"/>
            <a:chExt cx="25901015" cy="6313679"/>
          </a:xfrm>
        </p:grpSpPr>
        <p:sp>
          <p:nvSpPr>
            <p:cNvPr id="4" name="Rectangle 17"/>
            <p:cNvSpPr>
              <a:spLocks noChangeArrowheads="1"/>
            </p:cNvSpPr>
            <p:nvPr/>
          </p:nvSpPr>
          <p:spPr bwMode="auto">
            <a:xfrm>
              <a:off x="1752564" y="400613"/>
              <a:ext cx="24148451" cy="5913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 </a:t>
              </a:r>
              <a:endPara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</p:txBody>
        </p:sp>
        <p:grpSp>
          <p:nvGrpSpPr>
            <p:cNvPr id="64525" name="Group 9"/>
            <p:cNvGrpSpPr>
              <a:grpSpLocks/>
            </p:cNvGrpSpPr>
            <p:nvPr/>
          </p:nvGrpSpPr>
          <p:grpSpPr bwMode="auto">
            <a:xfrm>
              <a:off x="0" y="0"/>
              <a:ext cx="20549551" cy="3357100"/>
              <a:chOff x="0" y="0"/>
              <a:chExt cx="20549551" cy="3357100"/>
            </a:xfrm>
          </p:grpSpPr>
          <p:pic>
            <p:nvPicPr>
              <p:cNvPr id="64529" name="Picture 15" descr="22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 flipV="1">
                <a:off x="9143911" y="1493786"/>
                <a:ext cx="11405640" cy="1863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530" name="Picture 15" descr="22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4527" name="Picture 15" descr="22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28" name="TextBox 17"/>
            <p:cNvSpPr txBox="1">
              <a:spLocks noChangeArrowheads="1"/>
            </p:cNvSpPr>
            <p:nvPr/>
          </p:nvSpPr>
          <p:spPr bwMode="auto">
            <a:xfrm>
              <a:off x="304800" y="19967"/>
              <a:ext cx="184731" cy="250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ru-RU" sz="1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44447" y="13501"/>
            <a:ext cx="774065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3059113" y="3141663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948792" y="967123"/>
            <a:ext cx="7056437" cy="1077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9" name="Прямоугольник 21"/>
          <p:cNvSpPr>
            <a:spLocks noChangeArrowheads="1"/>
          </p:cNvSpPr>
          <p:nvPr/>
        </p:nvSpPr>
        <p:spPr bwMode="auto">
          <a:xfrm>
            <a:off x="1598613" y="280988"/>
            <a:ext cx="7466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ru-RU" altLang="ru-RU" sz="24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 </a:t>
            </a:r>
            <a:endParaRPr lang="ru-RU" altLang="ru-RU" sz="24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68972" y="130882"/>
            <a:ext cx="8479491" cy="122413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Развитие народного творчества</a:t>
            </a:r>
            <a:endParaRPr lang="ru-RU" sz="2400" b="1" dirty="0">
              <a:solidFill>
                <a:srgbClr val="FF000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004048" y="1428736"/>
            <a:ext cx="3960440" cy="4643469"/>
          </a:xfrm>
        </p:spPr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5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Имеют звание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15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Народный  самодеятельный  художественный коллектив»</a:t>
            </a:r>
            <a:endParaRPr lang="ru-RU" sz="15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Фольклорный 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ансамбль «</a:t>
            </a:r>
            <a:r>
              <a:rPr lang="ru-RU" sz="1500" dirty="0" err="1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Рябинушка</a:t>
            </a: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»,  Хор 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«Смоленское раздолье</a:t>
            </a: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», 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Театральный коллектив «Маскарад</a:t>
            </a: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», 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Коллектив современного эстрадного танца «Феерия</a:t>
            </a: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», 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Хоровой коллектив «Реченька</a:t>
            </a: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»,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Академический </a:t>
            </a: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хор «Сударушка»,  Хоровой 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коллектив «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Каспляночка</a:t>
            </a: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», 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Ансамбль эстрадного пения «Камертон</a:t>
            </a: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»,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Хоровой коллектив Михновского дома культуры</a:t>
            </a: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5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Имеют звание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5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«Образцовый  самодеятельный художественный коллектив</a:t>
            </a:r>
            <a:r>
              <a:rPr lang="ru-RU" sz="1500" b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»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Фольклорный ансамбль «Ленок</a:t>
            </a: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»,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Ансамбль народного танца «Забава» </a:t>
            </a: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Хореографическая студия «Гармония</a:t>
            </a:r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», хореографический коллектив «Веста»</a:t>
            </a:r>
            <a:endParaRPr lang="ru-RU" sz="15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l"/>
            <a:endParaRPr lang="ru-RU" sz="1400" b="1" dirty="0"/>
          </a:p>
          <a:p>
            <a:pPr algn="l"/>
            <a:endParaRPr lang="ru-RU" sz="1400" b="1" dirty="0"/>
          </a:p>
        </p:txBody>
      </p:sp>
      <p:pic>
        <p:nvPicPr>
          <p:cNvPr id="5128" name="Picture 8" descr="http://rdk.smol-ray.ru/files/370/resize/zwksnjayxa8_300_2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500174"/>
            <a:ext cx="2352940" cy="1473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" name="Рисунок 18" descr="C:\Users\RKMC\Desktop\туризм\Рябинушка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74" y="1500174"/>
            <a:ext cx="2233295" cy="1513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 descr="C:\Users\RKMC\Desktop\8437_aktivisty-ldpr-smolenskogo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3071810"/>
            <a:ext cx="2298065" cy="1476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 descr="C:\Users\RKMC\Desktop\туризм\Каспляночка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4786322"/>
            <a:ext cx="2144395" cy="1438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 descr="C:\Users\RKMC\Desktop\IMG_0373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14612" y="4714884"/>
            <a:ext cx="2171065" cy="1628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6" name="Picture 4" descr="http://rdk.smol-ray.ru/files/51/gallery/thumbnails/15.11.2019_22.46.35_vpnjlf4dktg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43174" y="3143248"/>
            <a:ext cx="2143125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611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Количество проведенных мероприятий</a:t>
            </a:r>
            <a:br>
              <a:rPr lang="ru-RU" sz="2800" b="1" dirty="0" smtClean="0"/>
            </a:br>
            <a:endParaRPr lang="ru-RU" sz="2800" b="1" dirty="0"/>
          </a:p>
        </p:txBody>
      </p:sp>
      <p:graphicFrame>
        <p:nvGraphicFramePr>
          <p:cNvPr id="8" name="Схема 7"/>
          <p:cNvGraphicFramePr/>
          <p:nvPr/>
        </p:nvGraphicFramePr>
        <p:xfrm>
          <a:off x="642910" y="1571612"/>
          <a:ext cx="8001056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5039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941008"/>
              </p:ext>
            </p:extLst>
          </p:nvPr>
        </p:nvGraphicFramePr>
        <p:xfrm>
          <a:off x="300033" y="1052735"/>
          <a:ext cx="8712968" cy="573804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6504215"/>
                <a:gridCol w="2208753"/>
              </a:tblGrid>
              <a:tr h="8321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налогоплательщиков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501" marR="5750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</a:t>
                      </a:r>
                      <a:r>
                        <a:rPr lang="ru-RU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объеме поступлений местного бюджета, %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7501" marR="57501" marT="0" marB="0" anchor="ctr"/>
                </a:tc>
              </a:tr>
              <a:tr h="393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Обособленное подразделение ООО «Газпром Трансгаз Санкт-Петербург» - ГРС Смоленский ГКС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7030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5,0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01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ЗАО ПКФ «РБДС»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2,6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1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Обособленное структурное подразделение ООО «Сельта» - автотранспортное предприятие Смоленск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7030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2,5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18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ОГБУЗ «Смоленская областная клиническая психиатрическая больница»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2,6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1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Смоленский филиал ПАО «НК «Роснефть» - Смоленскнефтепродукт»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7030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2,3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ООО «ИМПОРТ-СЕРВИС»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1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Обособленное структурное подразделение ЗАО «Тандер»-магазин «Магнит»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7030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ЗАО «Комбинат промышленных предприятий»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2,1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ООО «Альфа Транс Терминал»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7030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2,0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ООО «АЛДИ»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1,9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ОГБУЗ  «Смоленская центральная районная больница»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7030A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1,7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ООО «Центр – сервис Западный»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1,6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52850" y="116632"/>
            <a:ext cx="792088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 1.2. Экономический потенциал</a:t>
            </a:r>
          </a:p>
          <a:p>
            <a:pPr algn="ctr">
              <a:lnSpc>
                <a:spcPct val="115000"/>
              </a:lnSpc>
            </a:pPr>
            <a:r>
              <a:rPr lang="ru-RU" b="1" i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Основные </a:t>
            </a:r>
            <a:r>
              <a:rPr lang="ru-RU" b="1" i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бюджетообразующие</a:t>
            </a:r>
            <a:r>
              <a:rPr lang="ru-RU" b="1" i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предприятия муниципального образования «Смоленский район» Смоленской области: </a:t>
            </a:r>
            <a:endParaRPr lang="ru-RU" b="1" i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38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00034" y="274638"/>
            <a:ext cx="8072494" cy="1143000"/>
          </a:xfrm>
        </p:spPr>
        <p:txBody>
          <a:bodyPr>
            <a:normAutofit/>
          </a:bodyPr>
          <a:lstStyle/>
          <a:p>
            <a:r>
              <a:rPr lang="ru-RU" sz="2800" b="1" u="sng" dirty="0" smtClean="0">
                <a:solidFill>
                  <a:schemeClr val="tx2"/>
                </a:solidFill>
              </a:rPr>
              <a:t>Количество клубных формирований</a:t>
            </a:r>
            <a:endParaRPr lang="ru-RU" u="sng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71604" y="2214554"/>
            <a:ext cx="914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1357298"/>
            <a:ext cx="3214710" cy="2071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301 клубное формирование</a:t>
            </a:r>
          </a:p>
          <a:p>
            <a:pPr algn="ctr"/>
            <a:r>
              <a:rPr lang="ru-RU" dirty="0" smtClean="0">
                <a:solidFill>
                  <a:prstClr val="white"/>
                </a:solidFill>
              </a:rPr>
              <a:t>(+ 16,2 % к уровню 2018 года)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43504" y="4071942"/>
            <a:ext cx="3214710" cy="2071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3712 человек занимаются в клубах по интересам и кружках</a:t>
            </a:r>
          </a:p>
          <a:p>
            <a:pPr algn="ctr"/>
            <a:r>
              <a:rPr lang="ru-RU" dirty="0" smtClean="0">
                <a:solidFill>
                  <a:prstClr val="white"/>
                </a:solidFill>
              </a:rPr>
              <a:t>(+11,3% к уровню 2018 года)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5602" name="AutoShape 2" descr="https://apf.mail.ru/cgi-bin/readmsg?id=15904339190076840947;0;1&amp;exif=1&amp;full=1&amp;x-email=nusyakr%40mail.ru"/>
          <p:cNvSpPr>
            <a:spLocks noChangeAspect="1" noChangeArrowheads="1"/>
          </p:cNvSpPr>
          <p:nvPr/>
        </p:nvSpPr>
        <p:spPr bwMode="auto">
          <a:xfrm>
            <a:off x="63500" y="-136525"/>
            <a:ext cx="10715625" cy="10534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5604" name="AutoShape 4" descr="https://apf.mail.ru/cgi-bin/readmsg?id=15904339190076840947;0;1&amp;exif=1&amp;full=1&amp;x-email=nusyakr%40mail.ru"/>
          <p:cNvSpPr>
            <a:spLocks noChangeAspect="1" noChangeArrowheads="1"/>
          </p:cNvSpPr>
          <p:nvPr/>
        </p:nvSpPr>
        <p:spPr bwMode="auto">
          <a:xfrm>
            <a:off x="63500" y="-136525"/>
            <a:ext cx="10715625" cy="10534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5606" name="AutoShape 6" descr="https://apf.mail.ru/cgi-bin/readmsg?id=15904339190076840947;0;1&amp;exif=1&amp;full=1&amp;x-email=nusyakr%40mail.ru"/>
          <p:cNvSpPr>
            <a:spLocks noChangeAspect="1" noChangeArrowheads="1"/>
          </p:cNvSpPr>
          <p:nvPr/>
        </p:nvSpPr>
        <p:spPr bwMode="auto">
          <a:xfrm>
            <a:off x="63500" y="-136525"/>
            <a:ext cx="10715625" cy="10534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5608" name="AutoShape 8" descr="https://apf.mail.ru/cgi-bin/readmsg?id=15904339190076840947;0;1&amp;exif=1&amp;full=1&amp;x-email=nusyakr%40mail.ru"/>
          <p:cNvSpPr>
            <a:spLocks noChangeAspect="1" noChangeArrowheads="1"/>
          </p:cNvSpPr>
          <p:nvPr/>
        </p:nvSpPr>
        <p:spPr bwMode="auto">
          <a:xfrm>
            <a:off x="63500" y="-136525"/>
            <a:ext cx="10715625" cy="10534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357298"/>
            <a:ext cx="31432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12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3714752"/>
            <a:ext cx="3214710" cy="279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445733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285728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70C0"/>
                </a:solidFill>
                <a:ea typeface="Times New Roman"/>
              </a:rPr>
              <a:t>На содержание и обеспечение развития учреждений культуры из бюджета муниципального образования выделено более  4,3 млн. рублей. </a:t>
            </a:r>
            <a:endParaRPr lang="ru-RU" b="1" u="sng" dirty="0">
              <a:solidFill>
                <a:srgbClr val="0070C0"/>
              </a:solidFill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357158" y="1582341"/>
          <a:ext cx="8643998" cy="4847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578" name="AutoShape 2" descr="https://apf.mail.ru/cgi-bin/readmsg?id=15904350931654341253;0;1&amp;exif=1&amp;full=1&amp;x-email=nusyakr%40mail.ru"/>
          <p:cNvSpPr>
            <a:spLocks noChangeAspect="1" noChangeArrowheads="1"/>
          </p:cNvSpPr>
          <p:nvPr/>
        </p:nvSpPr>
        <p:spPr bwMode="auto">
          <a:xfrm>
            <a:off x="63500" y="-136525"/>
            <a:ext cx="11430000" cy="15240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7553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1472" y="285728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70C0"/>
                </a:solidFill>
                <a:ea typeface="Times New Roman"/>
              </a:rPr>
              <a:t>На содержание и обеспечение развития учреждений культуры из бюджета муниципального образования выделено более  4,3 млн. рублей. </a:t>
            </a:r>
            <a:endParaRPr lang="ru-RU" b="1" u="sng" dirty="0">
              <a:solidFill>
                <a:srgbClr val="0070C0"/>
              </a:solidFill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214282" y="1582341"/>
          <a:ext cx="8786874" cy="5061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AutoShape 2" descr="https://apf.mail.ru/cgi-bin/readmsg?id=15904350931654341253;0;1&amp;exif=1&amp;full=1&amp;x-email=nusyakr%40mail.ru"/>
          <p:cNvSpPr>
            <a:spLocks noChangeAspect="1" noChangeArrowheads="1"/>
          </p:cNvSpPr>
          <p:nvPr/>
        </p:nvSpPr>
        <p:spPr bwMode="auto">
          <a:xfrm>
            <a:off x="63500" y="-136525"/>
            <a:ext cx="11430000" cy="15240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569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5011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В рамках реализации проекта партии «Единая Россия» и областной государственной программы «Развитие культуры и туризма» </a:t>
            </a:r>
          </a:p>
          <a:p>
            <a:pPr algn="ctr"/>
            <a:r>
              <a:rPr lang="ru-RU" sz="1600" b="1" u="sng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выделены субсидии на обеспечение развития и укрепления материально-технической базы домов культуры в населенных пунктах с числом жителей до 50 тыс. человек в сумме 2 371,5 тыс. руб., которые направлены на следующие цели: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1571612"/>
            <a:ext cx="857256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Char char="-"/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1489,3 тыс. рублей на ремонт зрительного зала Талашкинского СДК.</a:t>
            </a:r>
          </a:p>
          <a:p>
            <a:pPr algn="ctr"/>
            <a:r>
              <a:rPr lang="ru-RU" b="1" u="sng" dirty="0" smtClean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ДО РЕМОНТА</a:t>
            </a:r>
            <a:endParaRPr lang="ru-RU" b="1" u="sng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Талашкино (потолок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5" y="2214554"/>
            <a:ext cx="4000527" cy="4215240"/>
          </a:xfrm>
          <a:prstGeom prst="rect">
            <a:avLst/>
          </a:prstGeom>
        </p:spPr>
      </p:pic>
      <p:pic>
        <p:nvPicPr>
          <p:cNvPr id="1027" name="Picture 3" descr="C:\Users\Пользователь\Pictures\Талашкино (старый зал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214554"/>
            <a:ext cx="4357718" cy="42148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0037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5" y="1285860"/>
            <a:ext cx="3914725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929066"/>
            <a:ext cx="342902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71472" y="500042"/>
            <a:ext cx="8001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4F81BD"/>
                </a:solidFill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pic>
        <p:nvPicPr>
          <p:cNvPr id="1669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071546"/>
            <a:ext cx="342902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867140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85728"/>
            <a:ext cx="83582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- 112,6 тыс. рублей на приобретение костюмов для МБУК КТ «Районный дом культуры»;</a:t>
            </a:r>
            <a:b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- 158,8 тыс. рублей на приобретение одежды сцены для МБУК КТ «Районный дом культуры»;</a:t>
            </a:r>
            <a:b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- 610,8 тыс. рублей на ремонт зрительного зала, ремонт электрической проводки Сметанинского СДК;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" name="Picture 4" descr="C:\Users\RKMC\AppData\Local\Temp\Rar$DI00.079\SAVE_20191204_152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2500306"/>
            <a:ext cx="3578250" cy="350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500306"/>
            <a:ext cx="476253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702206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процесс 2"/>
          <p:cNvSpPr/>
          <p:nvPr/>
        </p:nvSpPr>
        <p:spPr>
          <a:xfrm>
            <a:off x="571472" y="428604"/>
            <a:ext cx="3214710" cy="5786478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В рамках областной государственной программы «Развитие культуры и туризма»</a:t>
            </a:r>
          </a:p>
          <a:p>
            <a:pPr algn="ctr"/>
            <a:endParaRPr lang="ru-RU" dirty="0" smtClean="0">
              <a:solidFill>
                <a:prstClr val="black"/>
              </a:solidFill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Приобретена музыкальная аппаратура для Сметанинского сельского дома культуры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и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одежда сцены для </a:t>
            </a:r>
            <a:r>
              <a:rPr lang="ru-RU" dirty="0" err="1" smtClean="0">
                <a:solidFill>
                  <a:prstClr val="black"/>
                </a:solidFill>
              </a:rPr>
              <a:t>Кощинского</a:t>
            </a:r>
            <a:r>
              <a:rPr lang="ru-RU" dirty="0" smtClean="0">
                <a:solidFill>
                  <a:prstClr val="black"/>
                </a:solidFill>
              </a:rPr>
              <a:t> сельского дома культуры в сумме 188,7 тыс.руб.</a:t>
            </a:r>
          </a:p>
          <a:p>
            <a:pPr algn="ctr"/>
            <a:endParaRPr lang="ru-RU" dirty="0" smtClean="0">
              <a:solidFill>
                <a:prstClr val="black"/>
              </a:solidFill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Поддержка лучшего работника культуры – 50,8 тыс.руб.</a:t>
            </a:r>
          </a:p>
          <a:p>
            <a:pPr algn="ctr"/>
            <a:endParaRPr lang="ru-RU" dirty="0" smtClean="0">
              <a:solidFill>
                <a:prstClr val="black"/>
              </a:solidFill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4572000" y="428604"/>
            <a:ext cx="3500462" cy="2714644"/>
          </a:xfrm>
          <a:prstGeom prst="flowChartProces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В рамках долгосрочной муниципальной программы «Доступная среда» на 2016-2020 год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установлен пандус в МБУК КТ «РДК» в сумме 90,0 тыс.рублей</a:t>
            </a:r>
            <a:r>
              <a:rPr lang="ru-RU" dirty="0" smtClean="0">
                <a:solidFill>
                  <a:prstClr val="white"/>
                </a:solidFill>
              </a:rPr>
              <a:t>.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357686" y="3357562"/>
            <a:ext cx="4286280" cy="2714644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Резервный фонд Администрации Смоленской области: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 -приобретение сценической обуви и костюмов, модульного покрытия для спортивного зала МБУК КТ «РДК» на сумму 140 тыс.руб.</a:t>
            </a: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8962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025525" y="334963"/>
            <a:ext cx="75850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4" name="Прямоугольник 15"/>
          <p:cNvSpPr>
            <a:spLocks noChangeArrowheads="1"/>
          </p:cNvSpPr>
          <p:nvPr/>
        </p:nvSpPr>
        <p:spPr bwMode="auto">
          <a:xfrm>
            <a:off x="1493838" y="5262563"/>
            <a:ext cx="6149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000" b="1">
              <a:solidFill>
                <a:srgbClr val="990000"/>
              </a:solidFill>
              <a:latin typeface="Arial" charset="0"/>
              <a:cs typeface="Arial" charset="0"/>
            </a:endParaRPr>
          </a:p>
        </p:txBody>
      </p:sp>
      <p:sp>
        <p:nvSpPr>
          <p:cNvPr id="66565" name="Rectangle 18"/>
          <p:cNvSpPr>
            <a:spLocks noChangeArrowheads="1"/>
          </p:cNvSpPr>
          <p:nvPr/>
        </p:nvSpPr>
        <p:spPr bwMode="auto">
          <a:xfrm>
            <a:off x="1371600" y="0"/>
            <a:ext cx="777240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40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66566" name="Номер слайда 3"/>
          <p:cNvSpPr txBox="1">
            <a:spLocks noGrp="1"/>
          </p:cNvSpPr>
          <p:nvPr/>
        </p:nvSpPr>
        <p:spPr bwMode="auto">
          <a:xfrm>
            <a:off x="8388350" y="6453188"/>
            <a:ext cx="5048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ECB65143-CF33-4A85-BE61-0E317D94A486}" type="slidenum">
              <a:rPr lang="ru-RU" altLang="ru-RU" sz="140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ru-RU" alt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14612" y="285729"/>
            <a:ext cx="4500594" cy="2282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</a:t>
            </a:r>
            <a:r>
              <a:rPr lang="ru-RU" sz="1400" b="1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униципальное бюджетное учреждение культуры «Смоленская </a:t>
            </a:r>
            <a:r>
              <a:rPr lang="ru-RU" sz="1400" b="1" i="1" dirty="0" err="1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межпоселенческая</a:t>
            </a:r>
            <a:r>
              <a:rPr lang="ru-RU" sz="1400" b="1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центральная библиотечная система муниципального образования «Смоленский район» Смоленской области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30 учреждений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400" b="1" i="1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3143248"/>
            <a:ext cx="874846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2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       Число зарегистрированных пользователей</a:t>
            </a:r>
            <a:r>
              <a:rPr lang="ru-RU" sz="1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в библиотеках МБУК «Смоленская МЦБС» в 2019 году  составило </a:t>
            </a:r>
            <a:r>
              <a:rPr lang="ru-RU" sz="12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16995</a:t>
            </a:r>
            <a:r>
              <a:rPr lang="ru-RU" sz="1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пользователей 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</a:pPr>
            <a:r>
              <a:rPr lang="ru-RU" sz="12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Количество посещений</a:t>
            </a:r>
            <a:r>
              <a:rPr lang="ru-RU" sz="1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. Общее число посещений по ЦБС  составляет </a:t>
            </a:r>
            <a:r>
              <a:rPr lang="ru-RU" sz="12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156940 (+ 2,95% к уровню 2018 года)</a:t>
            </a:r>
            <a:endParaRPr lang="ru-RU" sz="1200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indent="449580" algn="just">
              <a:lnSpc>
                <a:spcPct val="115000"/>
              </a:lnSpc>
            </a:pPr>
            <a:r>
              <a:rPr lang="ru-RU" sz="12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Фонд библиотек ЦБС- 277546 экз.</a:t>
            </a:r>
            <a:endParaRPr lang="ru-RU" sz="1200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 indent="449580" algn="just">
              <a:lnSpc>
                <a:spcPct val="115000"/>
              </a:lnSpc>
            </a:pPr>
            <a:r>
              <a:rPr lang="ru-RU" sz="1200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Посещение Интернет-ресурса библиотеки (сайт) в 2019 году составило – 12490</a:t>
            </a:r>
            <a:r>
              <a:rPr lang="ru-RU" sz="12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(+1,5 % к уровню 2018 года)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1030" name="Picture 6" descr="http://smolray.library67.ru/files/235/gallery/med/09faff086e22173d7771d375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080" y="4715535"/>
            <a:ext cx="2177683" cy="1369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molray.library67.ru/files/235/gallery/preview/1f24ca8b7a32cb53be46c9b4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571612"/>
            <a:ext cx="2421445" cy="1419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4" name="Picture 10" descr="http://smolray.library67.ru/files/235/gallery/preview/d314003958d124de1babc29e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23" y="4693064"/>
            <a:ext cx="2447925" cy="1524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smolray.library67.ru/files/235/gallery/preview/daee6df13ec411bf5ce8a10b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62" y="4701307"/>
            <a:ext cx="2209800" cy="1524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8" name="Picture 14" descr="http://smolray.library67.ru/files/235/gallery/preview/3690bf21bbc310ecf21c6db7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100" y="98135"/>
            <a:ext cx="1762125" cy="15240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Ð£ÑÐ°ÑÐ¸ÐµÑÑ 2Ð± ÐºÐ»Ð°ÑÑÐ°, ÑÑÐ°ÑÑÐ½Ð¸ÐºÐ¸ Ð¿ÑÐ°Ð·Ð´Ð½Ð¸ÐºÐ°, Ð¿Ð¾ÑÐ²ÑÑÐµÐ½Ð½Ð¾Ð³Ð¾ ÐÐ½Ñ ÐÐ°ÑÐµÑÐ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67" y="179164"/>
            <a:ext cx="1961158" cy="14069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143240" y="1857364"/>
            <a:ext cx="428628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15000"/>
              </a:lnSpc>
              <a:buFont typeface="Wingdings"/>
              <a:buChar char=""/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Центральная сельская библиотека – 1</a:t>
            </a:r>
          </a:p>
          <a:p>
            <a:pPr marL="342900" indent="-342900" algn="ctr">
              <a:lnSpc>
                <a:spcPct val="115000"/>
              </a:lnSpc>
              <a:buFont typeface="Wingdings"/>
              <a:buChar char=""/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Детская сельская библиотека  -   1</a:t>
            </a:r>
            <a:endParaRPr lang="ru-RU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indent="-342900" algn="ctr">
              <a:lnSpc>
                <a:spcPct val="115000"/>
              </a:lnSpc>
              <a:spcAft>
                <a:spcPts val="1000"/>
              </a:spcAft>
              <a:buFont typeface="Wingdings"/>
              <a:buChar char=""/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Сельские библиотеки – филиалы – 28</a:t>
            </a:r>
            <a:endParaRPr lang="ru-RU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01684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025525" y="334963"/>
            <a:ext cx="75850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Спортивные объекты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4" name="Прямоугольник 15"/>
          <p:cNvSpPr>
            <a:spLocks noChangeArrowheads="1"/>
          </p:cNvSpPr>
          <p:nvPr/>
        </p:nvSpPr>
        <p:spPr bwMode="auto">
          <a:xfrm>
            <a:off x="1493838" y="5262563"/>
            <a:ext cx="6149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000" b="1">
              <a:solidFill>
                <a:srgbClr val="990000"/>
              </a:solidFill>
              <a:latin typeface="Arial" charset="0"/>
              <a:cs typeface="Arial" charset="0"/>
            </a:endParaRPr>
          </a:p>
        </p:txBody>
      </p:sp>
      <p:sp>
        <p:nvSpPr>
          <p:cNvPr id="66565" name="Rectangle 18"/>
          <p:cNvSpPr>
            <a:spLocks noChangeArrowheads="1"/>
          </p:cNvSpPr>
          <p:nvPr/>
        </p:nvSpPr>
        <p:spPr bwMode="auto">
          <a:xfrm>
            <a:off x="1371600" y="0"/>
            <a:ext cx="777240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40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66566" name="Номер слайда 3"/>
          <p:cNvSpPr txBox="1">
            <a:spLocks noGrp="1"/>
          </p:cNvSpPr>
          <p:nvPr/>
        </p:nvSpPr>
        <p:spPr bwMode="auto">
          <a:xfrm>
            <a:off x="8388350" y="6453188"/>
            <a:ext cx="5048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ECB65143-CF33-4A85-BE61-0E317D94A486}" type="slidenum">
              <a:rPr lang="ru-RU" altLang="ru-RU" sz="140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ru-RU" alt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15815" y="1124744"/>
            <a:ext cx="5671495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u="sng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27282" y="1465583"/>
            <a:ext cx="849854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94288" y="746454"/>
            <a:ext cx="3765941" cy="1070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ru-RU" sz="1600" b="1" u="sng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МКУ «СК «Пригорское»</a:t>
            </a:r>
            <a:endParaRPr lang="ru-RU" sz="1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buFont typeface="Wingdings"/>
              <a:buChar char=""/>
            </a:pPr>
            <a:r>
              <a:rPr lang="ru-RU" sz="16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МКУ «СК «Печерск»</a:t>
            </a:r>
            <a:endParaRPr lang="ru-RU" sz="1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Wingdings"/>
              <a:buChar char=""/>
            </a:pPr>
            <a:r>
              <a:rPr lang="ru-RU" sz="16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МБУ ФОК Смоленского района</a:t>
            </a:r>
            <a:endParaRPr lang="ru-RU" sz="16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58250" y="5801990"/>
            <a:ext cx="9566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</a:t>
            </a:r>
            <a:endParaRPr lang="ru-RU" sz="120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3108" y="2500306"/>
            <a:ext cx="414340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Основной целью работы по развитию спорта является привлечение жителей Смоленского района к занятиям физкультурой и спортом, популяризация спорта. Для достижения данной цели на территории района действуют: МКУ «СК «Пригорское», МКУ «СК «Печерск», МБУ ФОК Смоленского района, 6 спортивных залов при учреждениях культуры.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 рамках реализации Всероссийского 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физкультурно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спортивного комплекса «Готов к труду и обороне» в муниципальном образовании «Смоленский район» Смоленской области в 2019 году приняли участие 390 человек, из них знаки отличия получили 249 человек: 143 - золотых, 46 - серебряных, 60 - бронзовых.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2057" y="3957639"/>
            <a:ext cx="3159756" cy="274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15000"/>
              </a:lnSpc>
              <a:spcAft>
                <a:spcPts val="1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11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13313" name="Picture 1" descr="C:\Users\RKMC\AppData\Local\Temp\Rar$DI00.609\IMG_20190413_1415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2571768" cy="1607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4" name="Picture 2" descr="C:\Users\RKMC\Desktop\img_20190608_1715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357166"/>
            <a:ext cx="2119296" cy="1589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5" name="Picture 3" descr="C:\Users\RKMC\Desktop\IMG-20190525-WA0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000240"/>
            <a:ext cx="1571618" cy="2095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7" name="Picture 5" descr="C:\Users\RKMC\AppData\Local\Temp\Rar$DI00.687\IMG-20190525-WA00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286256"/>
            <a:ext cx="1571636" cy="2047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8" name="Picture 6" descr="C:\Users\RKMC\Desktop\img-20200204-wa0006_400_30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388" y="2143116"/>
            <a:ext cx="2571741" cy="1928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9" name="Picture 7" descr="C:\Users\RKMC\AppData\Local\Temp\Rar$DI00.843\img_20190608_17191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64" y="4357694"/>
            <a:ext cx="2285984" cy="1714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Текст 17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dirty="0" smtClean="0"/>
          </a:p>
          <a:p>
            <a:pPr algn="just"/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42881581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 содержание и обеспечение развития учреждений спорта из бюджета муниципального образования в 2019 году было выделены 2,1 млн.рублей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F7A4E-FBCB-4F7B-8CB3-484827181CE3}" type="slidenum">
              <a:rPr lang="ru-RU" altLang="ru-RU" smtClean="0"/>
              <a:pPr/>
              <a:t>59</a:t>
            </a:fld>
            <a:endParaRPr lang="ru-RU" alt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71472" y="1214422"/>
          <a:ext cx="8215370" cy="52489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7685"/>
                <a:gridCol w="4107685"/>
              </a:tblGrid>
              <a:tr h="83961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Монтаж светильного оборудования </a:t>
                      </a: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МБУ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ФОК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174,8 тыс. рублей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125462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Ремонт асфальтового покрытия стадиона  и ремонт кровли здания МБУ «СК «Пригорское»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1093,4 тыс. рублей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23511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Приобретение мебели и спортивной формы для МКУ «СК «Печерск»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274,3 тыс. рублей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526385"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В рамках долгосрочной муниципальной целевой программы «Доступная среда» на 2016-2020 годы» переоборудован санитарно-гигиенический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узел с учетом потребностей инвалидов и </a:t>
                      </a:r>
                      <a:r>
                        <a:rPr lang="ru-RU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маломобильных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граждан в МБУ ФОК</a:t>
                      </a:r>
                    </a:p>
                    <a:p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29,2 тыс. рублей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472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36104"/>
          </a:xfrm>
        </p:spPr>
        <p:txBody>
          <a:bodyPr>
            <a:normAutofit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Динамика промышленного производства</a:t>
            </a:r>
            <a:endParaRPr lang="ru-RU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2054692"/>
              </p:ext>
            </p:extLst>
          </p:nvPr>
        </p:nvGraphicFramePr>
        <p:xfrm>
          <a:off x="755576" y="1484784"/>
          <a:ext cx="7776864" cy="4851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519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285984" y="285728"/>
            <a:ext cx="4143404" cy="500066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Спортивные объекты </a:t>
            </a:r>
            <a:endParaRPr lang="ru-RU" sz="20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643438" y="785794"/>
            <a:ext cx="3643338" cy="4714908"/>
          </a:xfrm>
        </p:spPr>
        <p:txBody>
          <a:bodyPr/>
          <a:lstStyle/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национального проекта «Демография» и регионального проекта «Спорт – норма жизни» в Смоленском районе было построено плоскостное спортивное сооружение (комплексная спортивная площадка) в селе Пригорское. </a:t>
            </a:r>
          </a:p>
          <a:p>
            <a:pPr algn="just"/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Бюджету муниципального образования была выделена субсидия из областного бюджета на развитие сети плоскостных сооружений в сельской местности в размере 2 162 866,14 руб. Средства местного бюджета составили 113 835,06 руб. Общий объем финансирования – 2 276 701,2 руб.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6183-CF51-4123-B2C0-AA97F2CD31F6}" type="slidenum">
              <a:rPr lang="ru-RU" altLang="ru-RU" smtClean="0"/>
              <a:pPr/>
              <a:t>60</a:t>
            </a:fld>
            <a:endParaRPr lang="ru-RU" altLang="ru-RU"/>
          </a:p>
        </p:txBody>
      </p:sp>
      <p:pic>
        <p:nvPicPr>
          <p:cNvPr id="1027" name="Picture 3" descr="C:\Users\RKMC\Documents\My Received Files\Культура (Суходольская Е.В.)\img_7098_400_2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85794"/>
            <a:ext cx="3643338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RKMC\Documents\My Received Files\Культура (Суходольская Е.В.)\img_7103_400_2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3714752"/>
            <a:ext cx="4429156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71466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2214546" y="214291"/>
            <a:ext cx="4643470" cy="64294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Спортивные объекты </a:t>
            </a:r>
            <a:endParaRPr lang="ru-RU" sz="2400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57158" y="857232"/>
            <a:ext cx="8358246" cy="2357454"/>
          </a:xfrm>
        </p:spPr>
        <p:txBody>
          <a:bodyPr/>
          <a:lstStyle/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На территории МБОУ Печерской средней школы Смоленского района Смоленской области, которая является местом проведения тестирования Всероссийского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физкультурно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спортивного комплекса «Готов к труду и обороне», была построена малая спортивная площадка центра тестирования ВФСК ГТО, который создан на базе МБУ ФОК Смоленского района Смоленской области.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Бюджету муниципального образования из областного бюджета была выделена субсидия</a:t>
            </a:r>
            <a:r>
              <a:rPr lang="ru-RU" sz="1600" b="1" dirty="0" smtClean="0"/>
              <a:t>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подготовку площадки и установку оборудования  в размере 345 800,0 руб. Средства местного бюджета в рамках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составили 18200 руб. Общий объем финансирования – 364 000 руб.</a:t>
            </a:r>
            <a:endParaRPr lang="ru-RU" sz="16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26F8-B94B-4DDF-87F9-44585212E8CB}" type="slidenum">
              <a:rPr lang="ru-RU" altLang="ru-RU" smtClean="0"/>
              <a:pPr/>
              <a:t>61</a:t>
            </a:fld>
            <a:endParaRPr lang="ru-RU" altLang="ru-RU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286124"/>
            <a:ext cx="409577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9627" y="3286124"/>
            <a:ext cx="4095745" cy="307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392145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Group 20"/>
          <p:cNvGrpSpPr>
            <a:grpSpLocks/>
          </p:cNvGrpSpPr>
          <p:nvPr/>
        </p:nvGrpSpPr>
        <p:grpSpPr bwMode="auto">
          <a:xfrm>
            <a:off x="6478189" y="7101408"/>
            <a:ext cx="686099" cy="597713"/>
            <a:chOff x="0" y="0"/>
            <a:chExt cx="9144000" cy="1758550"/>
          </a:xfrm>
        </p:grpSpPr>
        <p:sp>
          <p:nvSpPr>
            <p:cNvPr id="2065" name="Rectangle 17"/>
            <p:cNvSpPr>
              <a:spLocks noChangeArrowheads="1"/>
            </p:cNvSpPr>
            <p:nvPr/>
          </p:nvSpPr>
          <p:spPr bwMode="auto">
            <a:xfrm>
              <a:off x="1752596" y="400271"/>
              <a:ext cx="3593447" cy="1358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endPara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6574" name="Group 9"/>
            <p:cNvGrpSpPr>
              <a:grpSpLocks/>
            </p:cNvGrpSpPr>
            <p:nvPr/>
          </p:nvGrpSpPr>
          <p:grpSpPr bwMode="auto">
            <a:xfrm>
              <a:off x="0" y="0"/>
              <a:ext cx="9144000" cy="1493838"/>
              <a:chOff x="0" y="0"/>
              <a:chExt cx="9144000" cy="1493838"/>
            </a:xfrm>
          </p:grpSpPr>
          <p:pic>
            <p:nvPicPr>
              <p:cNvPr id="66578" name="Picture 15" descr="22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9144000" cy="1493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579" name="Picture 15" descr="22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00"/>
              <a:stretch>
                <a:fillRect/>
              </a:stretch>
            </p:blipFill>
            <p:spPr bwMode="auto">
              <a:xfrm>
                <a:off x="0" y="0"/>
                <a:ext cx="1600200" cy="1493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6576" name="Picture 15" descr="22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00" b="79596"/>
            <a:stretch>
              <a:fillRect/>
            </a:stretch>
          </p:blipFill>
          <p:spPr bwMode="auto">
            <a:xfrm>
              <a:off x="142240" y="0"/>
              <a:ext cx="16002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77" name="TextBox 17"/>
            <p:cNvSpPr txBox="1">
              <a:spLocks noChangeArrowheads="1"/>
            </p:cNvSpPr>
            <p:nvPr/>
          </p:nvSpPr>
          <p:spPr bwMode="auto">
            <a:xfrm>
              <a:off x="304314" y="20720"/>
              <a:ext cx="219932" cy="261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100" dirty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altLang="ru-RU" sz="11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025525" y="334963"/>
            <a:ext cx="75850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Детские школы искусств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564" name="Прямоугольник 15"/>
          <p:cNvSpPr>
            <a:spLocks noChangeArrowheads="1"/>
          </p:cNvSpPr>
          <p:nvPr/>
        </p:nvSpPr>
        <p:spPr bwMode="auto">
          <a:xfrm>
            <a:off x="1493838" y="5262563"/>
            <a:ext cx="6149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000" b="1">
              <a:solidFill>
                <a:srgbClr val="990000"/>
              </a:solidFill>
              <a:latin typeface="Arial" charset="0"/>
              <a:cs typeface="Arial" charset="0"/>
            </a:endParaRPr>
          </a:p>
        </p:txBody>
      </p:sp>
      <p:sp>
        <p:nvSpPr>
          <p:cNvPr id="66565" name="Rectangle 18"/>
          <p:cNvSpPr>
            <a:spLocks noChangeArrowheads="1"/>
          </p:cNvSpPr>
          <p:nvPr/>
        </p:nvSpPr>
        <p:spPr bwMode="auto">
          <a:xfrm>
            <a:off x="1371600" y="0"/>
            <a:ext cx="777240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400">
              <a:solidFill>
                <a:srgbClr val="FFFFFF"/>
              </a:solidFill>
              <a:latin typeface="Arial Black" pitchFamily="34" charset="0"/>
            </a:endParaRPr>
          </a:p>
        </p:txBody>
      </p:sp>
      <p:sp>
        <p:nvSpPr>
          <p:cNvPr id="66566" name="Номер слайда 3"/>
          <p:cNvSpPr txBox="1">
            <a:spLocks noGrp="1"/>
          </p:cNvSpPr>
          <p:nvPr/>
        </p:nvSpPr>
        <p:spPr bwMode="auto">
          <a:xfrm>
            <a:off x="8388350" y="6453188"/>
            <a:ext cx="50482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ECB65143-CF33-4A85-BE61-0E317D94A486}" type="slidenum">
              <a:rPr lang="ru-RU" altLang="ru-RU" sz="1400">
                <a:solidFill>
                  <a:srgbClr val="000000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ru-RU" altLang="ru-RU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15815" y="1124744"/>
            <a:ext cx="5671495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u="sng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283651"/>
              </p:ext>
            </p:extLst>
          </p:nvPr>
        </p:nvGraphicFramePr>
        <p:xfrm>
          <a:off x="770407" y="2708920"/>
          <a:ext cx="734511" cy="1645920"/>
        </p:xfrm>
        <a:graphic>
          <a:graphicData uri="http://schemas.openxmlformats.org/drawingml/2006/table">
            <a:tbl>
              <a:tblPr firstRow="1" firstCol="1" bandRow="1"/>
              <a:tblGrid>
                <a:gridCol w="571951"/>
                <a:gridCol w="162560"/>
              </a:tblGrid>
              <a:tr h="25394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5394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94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94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94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94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27282" y="785794"/>
            <a:ext cx="8498541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На территории муниципального образования </a:t>
            </a:r>
            <a:r>
              <a:rPr lang="ru-RU" sz="1400" b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Смоленский район</a:t>
            </a:r>
            <a:r>
              <a:rPr lang="ru-RU" sz="1400" b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Смоленской области находится пять муниципальных бюджетных учреждений дополнительного образования,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реализующих дополнительные общеразвивающие программы и дополнительные предпрофессиональные программы в области искусств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Кощинская ДШИ, Катынская ДШИ, Печерская ДШИ, Пригорская ДШИ, Сметанинская ДШИ.</a:t>
            </a:r>
            <a:endParaRPr lang="ru-RU" sz="14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Всего обучающихся –1040 человек (+16,4 % к уровню 2018 года)</a:t>
            </a:r>
          </a:p>
        </p:txBody>
      </p:sp>
      <p:pic>
        <p:nvPicPr>
          <p:cNvPr id="50179" name="Picture 3" descr="Ð Ð¸ÑÐ¿Ð¾Ð»Ð½ÐµÐ½Ð¸Ð¸ Ð°Ð½ÑÐ°Ð¼Ð±Ð»Ñ ÑÑÐµÐ½Ð¸ÐºÐ¾Ð² Ð¸ Ð¿ÑÐµÐ¿Ð¾Ð´Ð°Ð²Ð°ÑÐµÐ»ÐµÐ¹ ÑÐºÐ¾Ð»Ñ Ð·Ð²ÑÑÐ°Ñ ÑÐ°ÑÑÑÑÐºÐ¸. ÐÐ¼ÐµÑÑÐµ Ð²ÐµÑÐµÐ»ÐµÐµ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22" y="2348880"/>
            <a:ext cx="1986230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Picture 5" descr="Ð¤Ð¾ÑÐ¾ Ð½Ð° Ð¿Ð°Ð¼ÑÑÑ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82" y="4576762"/>
            <a:ext cx="1630118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3" name="Picture 7" descr="http://kat-dshi.smol.muzkult.ru/media/2018/12/10/1212094600/image_image_5226940.jpg.crop_144x14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264" y="2402822"/>
            <a:ext cx="1656184" cy="1371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5" name="Picture 9" descr="http://kat-dshi.smol.muzkult.ru/media/2018/09/08/1217659257/image_image_2086119.jpg.crop_144x14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62" y="2492895"/>
            <a:ext cx="1371600" cy="1371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7" name="Picture 11" descr="http://kat-dshi.smol.muzkult.ru/media/2018/12/10/1212094511/image_image_5001125.jpg.crop_144x14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975" y="4157588"/>
            <a:ext cx="1527552" cy="1554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9" name="Picture 13" descr="http://kat-dshi.smol.muzkult.ru/media/2018/09/08/1217659151/image_image_2982566.JPG.crop_144x14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2" y="1845922"/>
            <a:ext cx="1849437" cy="1371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1" name="Picture 15" descr="https://sdshi.smol.muzkult.ru/media/2018/09/08/1217663958/image_image_4422894.jpg.crop_144x144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15" y="4183856"/>
            <a:ext cx="1650791" cy="1579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0193" name="Picture 17" descr="https://sdshi.smol.muzkult.ru/media/2018/09/08/1217663503/image_image_4422897.jpg.crop_144x144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356992"/>
            <a:ext cx="1371600" cy="1371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95" name="Picture 19" descr="http://koschino-dshi.smol.muzkult.ru/media/2018/09/08/1217660442/image_image_2896705.png.crop_144x144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650" y="4775199"/>
            <a:ext cx="1841376" cy="1371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268285" y="3956211"/>
            <a:ext cx="2206630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Печерская ДШИ </a:t>
            </a:r>
            <a:endParaRPr lang="ru-RU" sz="16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9792" y="3549945"/>
            <a:ext cx="348986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ru-RU" sz="20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Катынская ДШИ</a:t>
            </a:r>
            <a:endParaRPr lang="ru-RU" sz="20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56957" y="6398018"/>
            <a:ext cx="2753643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Кощинская ДШИ</a:t>
            </a:r>
            <a:endParaRPr lang="ru-RU" sz="16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40370" y="3088623"/>
            <a:ext cx="220688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Пригорская ДШИ</a:t>
            </a:r>
            <a:endParaRPr lang="ru-RU" sz="1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56679" y="5965108"/>
            <a:ext cx="340027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Сметанинская ДШИ</a:t>
            </a:r>
            <a:endParaRPr lang="ru-RU" sz="16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4607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 содержание и обеспечение развития детских школ искусств было выделено более 1,3 млн.рублей, в том числе: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F7A4E-FBCB-4F7B-8CB3-484827181CE3}" type="slidenum">
              <a:rPr lang="ru-RU" altLang="ru-RU" smtClean="0"/>
              <a:pPr/>
              <a:t>63</a:t>
            </a:fld>
            <a:endParaRPr lang="ru-RU" alt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0034" y="1428736"/>
          <a:ext cx="8191536" cy="3643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5768"/>
                <a:gridCol w="4095768"/>
              </a:tblGrid>
              <a:tr h="1226123">
                <a:tc>
                  <a:txBody>
                    <a:bodyPr/>
                    <a:lstStyle/>
                    <a:p>
                      <a:pPr algn="just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Монтаж пожарной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сигнализации в МБУДО Пригорская ДШИ, МБУДО Сметанинская ДШИ, МБУДО Печерская ДШИ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152,5 тыс. рублей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735674">
                <a:tc>
                  <a:txBody>
                    <a:bodyPr/>
                    <a:lstStyle/>
                    <a:p>
                      <a:pPr algn="just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Ремонт помещений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МБУДО Сметанинская ДШИ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179,9 тыс.рублей</a:t>
                      </a:r>
                      <a:endParaRPr lang="ru-RU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681541">
                <a:tc>
                  <a:txBody>
                    <a:bodyPr/>
                    <a:lstStyle/>
                    <a:p>
                      <a:pPr algn="just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рамках долгосрочной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муниципальной целевой программы «Доступная среда» на 2016-2020 годы» установлен пандус и кнопка вызова в 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МБУДО Кощинская ДШИ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30,0 тыс. рублей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38806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14678" y="428605"/>
            <a:ext cx="2428892" cy="100013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Туризм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571736" y="1214422"/>
            <a:ext cx="4071966" cy="2214578"/>
          </a:xfrm>
        </p:spPr>
        <p:txBody>
          <a:bodyPr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2019 г. основными направлениями развития туризма в Смоленском  районе стали развитие событийного и сельского туризма, а также развитие и совершенствование туристических маршрутов, их обновление и пополнение новыми элементами. Одно из основных событийных мероприятий стало проведение гастрономического фестиваль «Сметанино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FEST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на территории Сметанинского сельского поселения.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76183-CF51-4123-B2C0-AA97F2CD31F6}" type="slidenum">
              <a:rPr lang="ru-RU" altLang="ru-RU" smtClean="0"/>
              <a:pPr/>
              <a:t>64</a:t>
            </a:fld>
            <a:endParaRPr lang="ru-RU" altLang="ru-RU"/>
          </a:p>
        </p:txBody>
      </p:sp>
      <p:pic>
        <p:nvPicPr>
          <p:cNvPr id="11" name="Рисунок 10" descr="C:\Users\RKMC\Desktop\культурное насленидие\информация о великих деятелях\гельнгросс\гельнгросс усадьб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000240"/>
            <a:ext cx="2163651" cy="1622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0" name="Picture 2" descr="http://pf-smetanino.ru/wp-content/uploads/2019/05/smetaninoFES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3714752"/>
            <a:ext cx="2857520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2" name="Picture 4" descr="http://pf-smetanino.ru/wp-content/uploads/2019/05/smetaninoFEST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285728"/>
            <a:ext cx="2073269" cy="2073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4" name="Picture 6" descr="http://pf-smetanino.ru/wp-content/uploads/2019/05/smetaninoFEST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2643182"/>
            <a:ext cx="1857388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6" name="Picture 8" descr="https://qbik.ru/upload/iblock/3da/Fest_682-_1_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4071942"/>
            <a:ext cx="2788433" cy="1858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RKMC\Desktop\фотографии\фленово\теремок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57166"/>
            <a:ext cx="2143140" cy="1500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04954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139015669"/>
              </p:ext>
            </p:extLst>
          </p:nvPr>
        </p:nvGraphicFramePr>
        <p:xfrm>
          <a:off x="683568" y="1196752"/>
          <a:ext cx="7848872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59632" y="508410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Информация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 работе с обращениями граждан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4572000" y="5085184"/>
            <a:ext cx="659384" cy="61356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bg1"/>
                </a:solidFill>
              </a:rPr>
              <a:t>638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01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Классификация письменных обращений по затрагиваемым вопросам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023865714"/>
              </p:ext>
            </p:extLst>
          </p:nvPr>
        </p:nvGraphicFramePr>
        <p:xfrm>
          <a:off x="1187624" y="1484784"/>
          <a:ext cx="7272808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8177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8064896" cy="2304256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Классификация обращений граждан на личном приёме Главы муниципального образования «Смоленский район» Смоленской области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117531628"/>
              </p:ext>
            </p:extLst>
          </p:nvPr>
        </p:nvGraphicFramePr>
        <p:xfrm>
          <a:off x="1187624" y="2348880"/>
          <a:ext cx="6696744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3635896" y="4797152"/>
            <a:ext cx="1512162" cy="86407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65,4%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2483768" y="3175016"/>
            <a:ext cx="1512162" cy="86407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10,3%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1862293" y="4293096"/>
            <a:ext cx="1512162" cy="86407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24,3%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7624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Результаты рассмотрения обращений за 2019 год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305211835"/>
              </p:ext>
            </p:extLst>
          </p:nvPr>
        </p:nvGraphicFramePr>
        <p:xfrm>
          <a:off x="1187624" y="1397000"/>
          <a:ext cx="7056784" cy="4984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606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8064896" cy="194421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Результаты рассмотрения обращений на личном приёме Главы муниципального образования «Смоленский район» Смоленской области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958487957"/>
              </p:ext>
            </p:extLst>
          </p:nvPr>
        </p:nvGraphicFramePr>
        <p:xfrm>
          <a:off x="1115616" y="2132856"/>
          <a:ext cx="6984776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3635896" y="4437112"/>
            <a:ext cx="1583824" cy="88317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69,1%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1691680" y="3978313"/>
            <a:ext cx="1583824" cy="88317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45,6%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628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6415786" cy="114300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выручка сельскохозяйственных предприятий АПК Смоленского района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509814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54" y="4581128"/>
            <a:ext cx="2498916" cy="1647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95916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Личный прием граждан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9129051"/>
              </p:ext>
            </p:extLst>
          </p:nvPr>
        </p:nvGraphicFramePr>
        <p:xfrm>
          <a:off x="899592" y="1268760"/>
          <a:ext cx="7776864" cy="5617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5104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7217829"/>
              </p:ext>
            </p:extLst>
          </p:nvPr>
        </p:nvGraphicFramePr>
        <p:xfrm>
          <a:off x="251520" y="332656"/>
          <a:ext cx="8424935" cy="640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770108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2502701"/>
              </p:ext>
            </p:extLst>
          </p:nvPr>
        </p:nvGraphicFramePr>
        <p:xfrm>
          <a:off x="-1016" y="0"/>
          <a:ext cx="9145016" cy="7245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2266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Рисунок 9" descr="Описание: http://www.admin-smolensk.ru/img/image/dsc_24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56473"/>
            <a:ext cx="4392487" cy="292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Рисунок 11" descr="Описание: http://www.admin-smolensk.ru/img/image/dsc_2532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6" y="2679700"/>
            <a:ext cx="4256298" cy="283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251520" y="331857"/>
            <a:ext cx="849694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Хохловская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средняя школа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 молочный цех ИП Аксеновой А.О.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2750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3" descr="Описание: http://www.admin-smolensk.ru/img/image/3_06_2019fap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681" y="2636912"/>
            <a:ext cx="4414854" cy="294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Рисунок 4" descr="Описание: http://www.admin-smolensk.ru/img/image/16_05_2019_smolrayon19_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64904"/>
            <a:ext cx="4390659" cy="292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83568" y="305336"/>
            <a:ext cx="7920880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мае 2019 года Губернатор посетил Катынскую врачебную амбулаторию, а июне 2019 года Михновский и Богородицкий фельдшерско-акушерские пункты Смоленской центральной районной больницы.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4229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39552" y="226189"/>
            <a:ext cx="8280920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деревне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Алтуховка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Смоленского района оценили качество проведенных работ по обустройству подъездной дороги к населенному пункту (улица Светлая) и готовность детского сада на 150 мест.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Рисунок 5" descr="Описание: http://www.admin-smolensk.ru/img/image/21_1_2020ds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192687" cy="472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8039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70" y="548681"/>
            <a:ext cx="8781905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6825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6031"/>
            <a:ext cx="8712968" cy="626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2020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31" y="476671"/>
            <a:ext cx="8676938" cy="5904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1390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794048"/>
            <a:ext cx="8750765" cy="4974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502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Государственная поддержка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сельхозтоваропроизводителей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всех уровнях финансирования, тыс.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13439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653136"/>
            <a:ext cx="2555776" cy="169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875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95" y="548680"/>
            <a:ext cx="8658249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67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4" y="332655"/>
            <a:ext cx="8771514" cy="619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1485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67" y="836712"/>
            <a:ext cx="865150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7094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32" y="404664"/>
            <a:ext cx="8817307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6167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75378"/>
            <a:ext cx="8634427" cy="5905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78234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55409"/>
            <a:ext cx="8748897" cy="592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8050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Земельные участки, предоставленные физическим и юридическим лицам за 2019 год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746617773"/>
              </p:ext>
            </p:extLst>
          </p:nvPr>
        </p:nvGraphicFramePr>
        <p:xfrm>
          <a:off x="23192" y="1412776"/>
          <a:ext cx="9127232" cy="5344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973230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Регистрация актов 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рождения и смерти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104638312"/>
              </p:ext>
            </p:extLst>
          </p:nvPr>
        </p:nvGraphicFramePr>
        <p:xfrm>
          <a:off x="1547664" y="170080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315511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Регистрация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браков и разводов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162443781"/>
              </p:ext>
            </p:extLst>
          </p:nvPr>
        </p:nvGraphicFramePr>
        <p:xfrm>
          <a:off x="1547664" y="170080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7040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Получено кредитов, млн. рублей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729679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410" y="5085184"/>
            <a:ext cx="2195736" cy="146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6890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1944</TotalTime>
  <Words>3538</Words>
  <Application>Microsoft Office PowerPoint</Application>
  <PresentationFormat>Экран (4:3)</PresentationFormat>
  <Paragraphs>559</Paragraphs>
  <Slides>88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88</vt:i4>
      </vt:variant>
    </vt:vector>
  </HeadingPairs>
  <TitlesOfParts>
    <vt:vector size="97" baseType="lpstr">
      <vt:lpstr>Тема Office</vt:lpstr>
      <vt:lpstr>4_Трек</vt:lpstr>
      <vt:lpstr>4_Тема Office</vt:lpstr>
      <vt:lpstr>3_Тема Office</vt:lpstr>
      <vt:lpstr>1_Тема Office</vt:lpstr>
      <vt:lpstr>6_Тема Office</vt:lpstr>
      <vt:lpstr>7_Тема Office</vt:lpstr>
      <vt:lpstr>8_Тема Office</vt:lpstr>
      <vt:lpstr>2_Тема Office</vt:lpstr>
      <vt:lpstr>Презентационные материалы  к отчету Главы муниципального образования «Смоленский район» Смоленской области  за 2019 год</vt:lpstr>
      <vt:lpstr>1.1. Социально-демографическая ситуация</vt:lpstr>
      <vt:lpstr>Динамика рождаемости и смертности </vt:lpstr>
      <vt:lpstr>Уровень безработицы</vt:lpstr>
      <vt:lpstr>Презентация PowerPoint</vt:lpstr>
      <vt:lpstr>Динамика промышленного производства</vt:lpstr>
      <vt:lpstr>Общая выручка сельскохозяйственных предприятий АПК Смоленского района</vt:lpstr>
      <vt:lpstr>Государственная поддержка сельхозтоваропроизводителей на всех уровнях финансирования, тыс. руб</vt:lpstr>
      <vt:lpstr>Получено кредитов, млн. рублей</vt:lpstr>
      <vt:lpstr>Поголовье КРС, гол.</vt:lpstr>
      <vt:lpstr>Валовый сбор, т.</vt:lpstr>
      <vt:lpstr>Урожайность, ц/га</vt:lpstr>
      <vt:lpstr>Количество субъектов МСП</vt:lpstr>
      <vt:lpstr>Структура малых и средних предприятий (%)</vt:lpstr>
      <vt:lpstr>Инвестиции</vt:lpstr>
      <vt:lpstr>Инвестиционные проекты:</vt:lpstr>
      <vt:lpstr>Презентация PowerPoint</vt:lpstr>
      <vt:lpstr>Презентация PowerPoint</vt:lpstr>
      <vt:lpstr>Презентация PowerPoint</vt:lpstr>
      <vt:lpstr>В рамках областной государственной программы «Развитие сельского хозяйства и регулирование рынков сельскохозяйственной продукции, сырья и продовольствия в Смоленской области» на 2014-2020 годы выполнены следующие мероприятия: </vt:lpstr>
      <vt:lpstr>В рамках областной государственной программы «Создание условий для обеспечения качественными услугами жилищно-коммунального хозяйства населения Смоленской области» на 2014-2020 годы выполнены работы: </vt:lpstr>
      <vt:lpstr>Презентация PowerPoint</vt:lpstr>
      <vt:lpstr>Презентация PowerPoint</vt:lpstr>
      <vt:lpstr>Презентация PowerPoint</vt:lpstr>
      <vt:lpstr>Презентация PowerPoint</vt:lpstr>
      <vt:lpstr> За 2019 год Администрацией муниципального образования «Смоленский район» Смоленской области были введены крупные и значимые объекты, такие как:</vt:lpstr>
      <vt:lpstr>Презентация PowerPoint</vt:lpstr>
      <vt:lpstr>Презентация PowerPoint</vt:lpstr>
      <vt:lpstr>Характеристика задач и перспективных направлений социально-экономического развития муниципального образования</vt:lpstr>
      <vt:lpstr>Презентация PowerPoint</vt:lpstr>
      <vt:lpstr>Презентация PowerPoint</vt:lpstr>
      <vt:lpstr>Реализация полномочий по решению вопросов местного значения    В 2019 году в рамках программы «совершенствование и развитие сети автомобильных дорог общего пользования на территории Смоленского района Смоленской области на 2019-2021 годы» выполнены работы на сумму 30,5 млн. руб. Вновь отсыпаны  дороги щебеночно-песчаной гравийной смесью протяженностью 11 км., в том числе:</vt:lpstr>
      <vt:lpstr>Презентация PowerPoint</vt:lpstr>
      <vt:lpstr>Презентация PowerPoint</vt:lpstr>
      <vt:lpstr>Презентация PowerPoint</vt:lpstr>
      <vt:lpstr>В 2019 году завершены работы по «Реконструкции участка дорожного комплекса от а/д «Беларусь» – Смоленск (через д. Печерск) до а/д «Беларусь» – Быльники- Корохоткино, согласно разработанного ранее проекта. Сметная стоимость работ  составила 80,121 млн. руб. По факту выполнено работ  на сумму 74,427 млн. руб.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Создание новых мест  в дошкольных образовательных организациях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Развитие народного творчества</vt:lpstr>
      <vt:lpstr>Количество проведенных мероприятий </vt:lpstr>
      <vt:lpstr>Количество клубных формирований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содержание и обеспечение развития учреждений спорта из бюджета муниципального образования в 2019 году было выделены 2,1 млн.рублей</vt:lpstr>
      <vt:lpstr>Спортивные объекты </vt:lpstr>
      <vt:lpstr>Спортивные объекты </vt:lpstr>
      <vt:lpstr>Презентация PowerPoint</vt:lpstr>
      <vt:lpstr>На содержание и обеспечение развития детских школ искусств было выделено более 1,3 млн.рублей, в том числе:</vt:lpstr>
      <vt:lpstr>Туризм</vt:lpstr>
      <vt:lpstr>Презентация PowerPoint</vt:lpstr>
      <vt:lpstr>Классификация письменных обращений по затрагиваемым вопросам</vt:lpstr>
      <vt:lpstr>Классификация обращений граждан на личном приёме Главы муниципального образования «Смоленский район» Смоленской области</vt:lpstr>
      <vt:lpstr>Результаты рассмотрения обращений за 2019 год</vt:lpstr>
      <vt:lpstr>Результаты рассмотрения обращений на личном приёме Главы муниципального образования «Смоленский район» Смоленской области </vt:lpstr>
      <vt:lpstr>Личный прием граждан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Земельные участки, предоставленные физическим и юридическим лицам за 2019 год</vt:lpstr>
      <vt:lpstr>Регистрация актов  рождения и смерти</vt:lpstr>
      <vt:lpstr>Регистрация браков и разводов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ECONOM-Pavlicova</cp:lastModifiedBy>
  <cp:revision>207</cp:revision>
  <cp:lastPrinted>2020-05-14T07:24:52Z</cp:lastPrinted>
  <dcterms:created xsi:type="dcterms:W3CDTF">2019-01-18T11:38:28Z</dcterms:created>
  <dcterms:modified xsi:type="dcterms:W3CDTF">2020-05-29T08:47:42Z</dcterms:modified>
</cp:coreProperties>
</file>